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9"/>
  </p:handoutMasterIdLst>
  <p:sldIdLst>
    <p:sldId id="258" r:id="rId2"/>
    <p:sldId id="259" r:id="rId3"/>
    <p:sldId id="267" r:id="rId4"/>
    <p:sldId id="280" r:id="rId5"/>
    <p:sldId id="281" r:id="rId6"/>
    <p:sldId id="282" r:id="rId7"/>
    <p:sldId id="283" r:id="rId8"/>
    <p:sldId id="284" r:id="rId9"/>
    <p:sldId id="285" r:id="rId10"/>
    <p:sldId id="287" r:id="rId11"/>
    <p:sldId id="288" r:id="rId12"/>
    <p:sldId id="289" r:id="rId13"/>
    <p:sldId id="541" r:id="rId14"/>
    <p:sldId id="1126" r:id="rId15"/>
    <p:sldId id="1128" r:id="rId16"/>
    <p:sldId id="1129" r:id="rId17"/>
    <p:sldId id="1130" r:id="rId18"/>
    <p:sldId id="1135" r:id="rId19"/>
    <p:sldId id="1133" r:id="rId20"/>
    <p:sldId id="483" r:id="rId21"/>
    <p:sldId id="484" r:id="rId22"/>
    <p:sldId id="487" r:id="rId23"/>
    <p:sldId id="502" r:id="rId24"/>
    <p:sldId id="503" r:id="rId25"/>
    <p:sldId id="488" r:id="rId26"/>
    <p:sldId id="534" r:id="rId27"/>
    <p:sldId id="512" r:id="rId28"/>
    <p:sldId id="513" r:id="rId29"/>
    <p:sldId id="514" r:id="rId30"/>
    <p:sldId id="515" r:id="rId31"/>
    <p:sldId id="519" r:id="rId32"/>
    <p:sldId id="516" r:id="rId33"/>
    <p:sldId id="517" r:id="rId34"/>
    <p:sldId id="518" r:id="rId35"/>
    <p:sldId id="520" r:id="rId36"/>
    <p:sldId id="521" r:id="rId37"/>
    <p:sldId id="522" r:id="rId38"/>
    <p:sldId id="523" r:id="rId39"/>
    <p:sldId id="524" r:id="rId40"/>
    <p:sldId id="525" r:id="rId41"/>
    <p:sldId id="526" r:id="rId42"/>
    <p:sldId id="527" r:id="rId43"/>
    <p:sldId id="528" r:id="rId44"/>
    <p:sldId id="529" r:id="rId45"/>
    <p:sldId id="530" r:id="rId46"/>
    <p:sldId id="489" r:id="rId47"/>
    <p:sldId id="507" r:id="rId48"/>
    <p:sldId id="508" r:id="rId49"/>
    <p:sldId id="490" r:id="rId50"/>
    <p:sldId id="504" r:id="rId51"/>
    <p:sldId id="505" r:id="rId52"/>
    <p:sldId id="491" r:id="rId53"/>
    <p:sldId id="506" r:id="rId54"/>
    <p:sldId id="531" r:id="rId55"/>
    <p:sldId id="535" r:id="rId56"/>
    <p:sldId id="536" r:id="rId57"/>
    <p:sldId id="537" r:id="rId58"/>
    <p:sldId id="492" r:id="rId59"/>
    <p:sldId id="532" r:id="rId60"/>
    <p:sldId id="493" r:id="rId61"/>
    <p:sldId id="495" r:id="rId62"/>
    <p:sldId id="510" r:id="rId63"/>
    <p:sldId id="511" r:id="rId64"/>
    <p:sldId id="494" r:id="rId65"/>
    <p:sldId id="533" r:id="rId66"/>
    <p:sldId id="486" r:id="rId67"/>
    <p:sldId id="485" r:id="rId6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700"/>
    <a:srgbClr val="00D600"/>
    <a:srgbClr val="3B4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322" y="67"/>
      </p:cViewPr>
      <p:guideLst/>
    </p:cSldViewPr>
  </p:slideViewPr>
  <p:notesTextViewPr>
    <p:cViewPr>
      <p:scale>
        <a:sx n="1" d="1"/>
        <a:sy n="1" d="1"/>
      </p:scale>
      <p:origin x="0" y="0"/>
    </p:cViewPr>
  </p:notesTextViewPr>
  <p:notesViewPr>
    <p:cSldViewPr snapToGrid="0">
      <p:cViewPr varScale="1">
        <p:scale>
          <a:sx n="69" d="100"/>
          <a:sy n="69" d="100"/>
        </p:scale>
        <p:origin x="3082"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F1CBE4-C10F-406E-A60F-65D6B8D8D2B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CO"/>
        </a:p>
      </dgm:t>
    </dgm:pt>
    <dgm:pt modelId="{7DE65FC8-866C-4265-A273-2F64DD08626B}">
      <dgm:prSet/>
      <dgm:spPr>
        <a:solidFill>
          <a:srgbClr val="00E700"/>
        </a:solidFill>
      </dgm:spPr>
      <dgm:t>
        <a:bodyPr/>
        <a:lstStyle/>
        <a:p>
          <a:r>
            <a:rPr lang="es-CO" b="0">
              <a:solidFill>
                <a:schemeClr val="tx1"/>
              </a:solidFill>
              <a:latin typeface="Open Sans" panose="020B0606030504020204" pitchFamily="34" charset="0"/>
              <a:ea typeface="Open Sans" panose="020B0606030504020204" pitchFamily="34" charset="0"/>
              <a:cs typeface="Open Sans" panose="020B0606030504020204" pitchFamily="34" charset="0"/>
            </a:rPr>
            <a:t>LEY 1715 DE 2014</a:t>
          </a:r>
        </a:p>
      </dgm:t>
    </dgm:pt>
    <dgm:pt modelId="{7B8FEDD3-5EB0-41E5-A5E3-CD75BBEA4E57}" type="parTrans" cxnId="{3607F7DE-6B3B-47FC-A52B-64B4B9F70612}">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E97F4FEA-45F0-4BFE-9802-0F148104536E}" type="sibTrans" cxnId="{3607F7DE-6B3B-47FC-A52B-64B4B9F70612}">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9D80D080-9FD9-4FD3-AD69-B9DB3ECC8FE7}">
      <dgm:prSet/>
      <dgm:spPr>
        <a:solidFill>
          <a:schemeClr val="bg1">
            <a:lumMod val="95000"/>
          </a:schemeClr>
        </a:solidFill>
      </dgm:spPr>
      <dgm:t>
        <a:bodyPr/>
        <a:lstStyle/>
        <a:p>
          <a:r>
            <a:rPr lang="es-CO" b="0">
              <a:solidFill>
                <a:schemeClr val="tx1"/>
              </a:solidFill>
              <a:latin typeface="Open Sans" panose="020B0606030504020204" pitchFamily="34" charset="0"/>
              <a:ea typeface="Open Sans" panose="020B0606030504020204" pitchFamily="34" charset="0"/>
              <a:cs typeface="Open Sans" panose="020B0606030504020204" pitchFamily="34" charset="0"/>
            </a:rPr>
            <a:t>LEY 2099 DE 2021 </a:t>
          </a:r>
        </a:p>
      </dgm:t>
    </dgm:pt>
    <dgm:pt modelId="{1EC2E72F-FED1-47C9-9644-FF8FD6936347}" type="parTrans" cxnId="{8C22166A-CED7-4741-9D4F-C846A7CE5063}">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F9BA2DF7-0188-4F6B-87A6-8BC158A2BD8E}" type="sibTrans" cxnId="{8C22166A-CED7-4741-9D4F-C846A7CE5063}">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16B6CE05-1A83-42EA-B22A-B8329CB28D9D}">
      <dgm:prSet/>
      <dgm:spPr>
        <a:solidFill>
          <a:srgbClr val="00E700"/>
        </a:solidFill>
      </dgm:spPr>
      <dgm:t>
        <a:bodyPr/>
        <a:lstStyle/>
        <a:p>
          <a:r>
            <a:rPr lang="es-CO" b="0">
              <a:solidFill>
                <a:schemeClr val="tx1"/>
              </a:solidFill>
              <a:latin typeface="Open Sans" panose="020B0606030504020204" pitchFamily="34" charset="0"/>
              <a:ea typeface="Open Sans" panose="020B0606030504020204" pitchFamily="34" charset="0"/>
              <a:cs typeface="Open Sans" panose="020B0606030504020204" pitchFamily="34" charset="0"/>
            </a:rPr>
            <a:t>CREG 024 DE 2015 (Articulo 4, 7, 10, 12)</a:t>
          </a:r>
        </a:p>
      </dgm:t>
    </dgm:pt>
    <dgm:pt modelId="{043AA0F7-3FD1-4536-B9EE-4E522684D56A}" type="parTrans" cxnId="{456EB1EE-7285-4464-89DD-CED777792318}">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4E9872FE-9DD9-478B-9ED2-59F9D297E70C}" type="sibTrans" cxnId="{456EB1EE-7285-4464-89DD-CED777792318}">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BA7BBFE0-9655-4C7C-A9D8-DB764C417BF0}">
      <dgm:prSet/>
      <dgm:spPr>
        <a:solidFill>
          <a:schemeClr val="bg1">
            <a:lumMod val="95000"/>
          </a:schemeClr>
        </a:solidFill>
      </dgm:spPr>
      <dgm:t>
        <a:bodyPr/>
        <a:lstStyle/>
        <a:p>
          <a:r>
            <a:rPr lang="es-ES" b="0">
              <a:solidFill>
                <a:schemeClr val="tx1"/>
              </a:solidFill>
              <a:latin typeface="Open Sans" panose="020B0606030504020204" pitchFamily="34" charset="0"/>
              <a:ea typeface="Open Sans" panose="020B0606030504020204" pitchFamily="34" charset="0"/>
              <a:cs typeface="Open Sans" panose="020B0606030504020204" pitchFamily="34" charset="0"/>
            </a:rPr>
            <a:t>CREG 060 2019</a:t>
          </a:r>
          <a:endParaRPr lang="es-CO" b="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00F67985-7A82-471B-A9F2-64CEF0753DDF}" type="parTrans" cxnId="{BE1C59BC-2E7D-4EF2-90B2-4FFC4D68CA86}">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BEA6A5B7-7C9A-429C-8920-4096DF2AA7BD}" type="sibTrans" cxnId="{BE1C59BC-2E7D-4EF2-90B2-4FFC4D68CA86}">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C25097BE-D334-4E7F-9BBF-833D32225B60}">
      <dgm:prSet/>
      <dgm:spPr>
        <a:solidFill>
          <a:srgbClr val="00E700"/>
        </a:solidFill>
      </dgm:spPr>
      <dgm:t>
        <a:bodyPr/>
        <a:lstStyle/>
        <a:p>
          <a:r>
            <a:rPr lang="es-ES" b="0">
              <a:solidFill>
                <a:schemeClr val="tx1"/>
              </a:solidFill>
              <a:latin typeface="Open Sans" panose="020B0606030504020204" pitchFamily="34" charset="0"/>
              <a:ea typeface="Open Sans" panose="020B0606030504020204" pitchFamily="34" charset="0"/>
              <a:cs typeface="Open Sans" panose="020B0606030504020204" pitchFamily="34" charset="0"/>
            </a:rPr>
            <a:t>CREG 148 2021</a:t>
          </a:r>
          <a:endParaRPr lang="es-CO" b="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F7C90244-8804-428D-822D-885F3FF7FF25}" type="parTrans" cxnId="{9371C3C2-77C9-43BB-BCA1-80C57E2EF111}">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97061709-6F80-4561-8DEF-5D1E7CD536FB}" type="sibTrans" cxnId="{9371C3C2-77C9-43BB-BCA1-80C57E2EF111}">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ACFE27BD-D36A-4876-AF8F-EC4367CA9E03}">
      <dgm:prSet/>
      <dgm:spPr>
        <a:solidFill>
          <a:schemeClr val="bg1">
            <a:lumMod val="95000"/>
          </a:schemeClr>
        </a:solidFill>
      </dgm:spPr>
      <dgm:t>
        <a:bodyPr/>
        <a:lstStyle/>
        <a:p>
          <a:r>
            <a:rPr lang="es-ES" b="0">
              <a:solidFill>
                <a:schemeClr val="tx1"/>
              </a:solidFill>
              <a:latin typeface="Open Sans" panose="020B0606030504020204" pitchFamily="34" charset="0"/>
              <a:ea typeface="Open Sans" panose="020B0606030504020204" pitchFamily="34" charset="0"/>
              <a:cs typeface="Open Sans" panose="020B0606030504020204" pitchFamily="34" charset="0"/>
            </a:rPr>
            <a:t>CREG 101 011 de 2022</a:t>
          </a:r>
          <a:endParaRPr lang="es-CO" b="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69546E1-1741-4B91-98BB-2978EA79AAC5}" type="parTrans" cxnId="{360B2350-D759-402A-B330-029DB596D618}">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5E93D667-E92C-414E-9A61-06B1CDAB5E06}" type="sibTrans" cxnId="{360B2350-D759-402A-B330-029DB596D618}">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35052C36-FE67-4F61-BE72-089823CE24C8}">
      <dgm:prSet/>
      <dgm:spPr>
        <a:solidFill>
          <a:srgbClr val="FF0000"/>
        </a:solidFill>
      </dgm:spPr>
      <dgm: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CREG 174 2021</a:t>
          </a:r>
          <a:r>
            <a:rPr lang="es-CO"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dgm:t>
    </dgm:pt>
    <dgm:pt modelId="{10C5A8E6-4BD5-42D7-AB91-8FFE856EED1B}" type="parTrans" cxnId="{2AE1BD34-72A1-48EB-A449-A6B0F5BC3249}">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2C5BC55A-879E-4C82-ACF7-E7C650026621}" type="sibTrans" cxnId="{2AE1BD34-72A1-48EB-A449-A6B0F5BC3249}">
      <dgm:prSet/>
      <dgm:spPr/>
      <dgm:t>
        <a:bodyPr/>
        <a:lstStyle/>
        <a:p>
          <a:endParaRPr lang="es-CO" b="0">
            <a:latin typeface="Open Sans" panose="020B0606030504020204" pitchFamily="34" charset="0"/>
            <a:ea typeface="Open Sans" panose="020B0606030504020204" pitchFamily="34" charset="0"/>
            <a:cs typeface="Open Sans" panose="020B0606030504020204" pitchFamily="34" charset="0"/>
          </a:endParaRPr>
        </a:p>
      </dgm:t>
    </dgm:pt>
    <dgm:pt modelId="{CF28718C-641B-44F9-85BF-886ED0B1037F}" type="pres">
      <dgm:prSet presAssocID="{77F1CBE4-C10F-406E-A60F-65D6B8D8D2BB}" presName="linearFlow" presStyleCnt="0">
        <dgm:presLayoutVars>
          <dgm:dir/>
          <dgm:resizeHandles val="exact"/>
        </dgm:presLayoutVars>
      </dgm:prSet>
      <dgm:spPr/>
    </dgm:pt>
    <dgm:pt modelId="{B4E84725-7F05-4D78-85C6-817EC31A6894}" type="pres">
      <dgm:prSet presAssocID="{7DE65FC8-866C-4265-A273-2F64DD08626B}" presName="composite" presStyleCnt="0"/>
      <dgm:spPr/>
    </dgm:pt>
    <dgm:pt modelId="{CC279F0A-BCF2-4A64-B362-22973DE48B12}" type="pres">
      <dgm:prSet presAssocID="{7DE65FC8-866C-4265-A273-2F64DD08626B}" presName="imgShp" presStyleLbl="fgImgPlace1" presStyleIdx="0" presStyleCnt="7"/>
      <dgm:spPr>
        <a:solidFill>
          <a:schemeClr val="bg1">
            <a:lumMod val="95000"/>
          </a:schemeClr>
        </a:solidFill>
        <a:ln>
          <a:noFill/>
        </a:ln>
      </dgm:spPr>
    </dgm:pt>
    <dgm:pt modelId="{08D5A92D-40B4-4101-8FF0-E810FF2680E7}" type="pres">
      <dgm:prSet presAssocID="{7DE65FC8-866C-4265-A273-2F64DD08626B}" presName="txShp" presStyleLbl="node1" presStyleIdx="0" presStyleCnt="7">
        <dgm:presLayoutVars>
          <dgm:bulletEnabled val="1"/>
        </dgm:presLayoutVars>
      </dgm:prSet>
      <dgm:spPr/>
    </dgm:pt>
    <dgm:pt modelId="{ED7F8FAF-3F7B-4BBF-A071-8CCBB7BE97F4}" type="pres">
      <dgm:prSet presAssocID="{E97F4FEA-45F0-4BFE-9802-0F148104536E}" presName="spacing" presStyleCnt="0"/>
      <dgm:spPr/>
    </dgm:pt>
    <dgm:pt modelId="{52A4D048-8318-46EC-BBCA-84CFC9A9BAA1}" type="pres">
      <dgm:prSet presAssocID="{9D80D080-9FD9-4FD3-AD69-B9DB3ECC8FE7}" presName="composite" presStyleCnt="0"/>
      <dgm:spPr/>
    </dgm:pt>
    <dgm:pt modelId="{E6DC4EA1-62E0-494A-8F89-EB856BA69D48}" type="pres">
      <dgm:prSet presAssocID="{9D80D080-9FD9-4FD3-AD69-B9DB3ECC8FE7}" presName="imgShp" presStyleLbl="fgImgPlace1" presStyleIdx="1" presStyleCnt="7"/>
      <dgm:spPr>
        <a:solidFill>
          <a:srgbClr val="00E700"/>
        </a:solidFill>
        <a:ln>
          <a:noFill/>
        </a:ln>
      </dgm:spPr>
    </dgm:pt>
    <dgm:pt modelId="{3F3AD5DA-D309-4E63-89B5-6FCA54342033}" type="pres">
      <dgm:prSet presAssocID="{9D80D080-9FD9-4FD3-AD69-B9DB3ECC8FE7}" presName="txShp" presStyleLbl="node1" presStyleIdx="1" presStyleCnt="7">
        <dgm:presLayoutVars>
          <dgm:bulletEnabled val="1"/>
        </dgm:presLayoutVars>
      </dgm:prSet>
      <dgm:spPr/>
    </dgm:pt>
    <dgm:pt modelId="{C239A2EA-8C63-4CEA-890B-74B0B11D2EFC}" type="pres">
      <dgm:prSet presAssocID="{F9BA2DF7-0188-4F6B-87A6-8BC158A2BD8E}" presName="spacing" presStyleCnt="0"/>
      <dgm:spPr/>
    </dgm:pt>
    <dgm:pt modelId="{34F23839-DA06-431D-A827-5F1CE917FB88}" type="pres">
      <dgm:prSet presAssocID="{16B6CE05-1A83-42EA-B22A-B8329CB28D9D}" presName="composite" presStyleCnt="0"/>
      <dgm:spPr/>
    </dgm:pt>
    <dgm:pt modelId="{02AFE2A3-F01F-4322-B54C-2E0C1D9A5043}" type="pres">
      <dgm:prSet presAssocID="{16B6CE05-1A83-42EA-B22A-B8329CB28D9D}" presName="imgShp" presStyleLbl="fgImgPlace1" presStyleIdx="2" presStyleCnt="7"/>
      <dgm:spPr>
        <a:solidFill>
          <a:schemeClr val="bg1">
            <a:lumMod val="95000"/>
          </a:schemeClr>
        </a:solidFill>
        <a:ln>
          <a:noFill/>
        </a:ln>
      </dgm:spPr>
    </dgm:pt>
    <dgm:pt modelId="{247C4D9C-8CB9-4800-83EC-BB254AC15CC6}" type="pres">
      <dgm:prSet presAssocID="{16B6CE05-1A83-42EA-B22A-B8329CB28D9D}" presName="txShp" presStyleLbl="node1" presStyleIdx="2" presStyleCnt="7">
        <dgm:presLayoutVars>
          <dgm:bulletEnabled val="1"/>
        </dgm:presLayoutVars>
      </dgm:prSet>
      <dgm:spPr/>
    </dgm:pt>
    <dgm:pt modelId="{39BD9882-1469-48E7-B966-D33D71167CAB}" type="pres">
      <dgm:prSet presAssocID="{4E9872FE-9DD9-478B-9ED2-59F9D297E70C}" presName="spacing" presStyleCnt="0"/>
      <dgm:spPr/>
    </dgm:pt>
    <dgm:pt modelId="{88681D11-4B8B-4B19-B65E-DFAA834B72F5}" type="pres">
      <dgm:prSet presAssocID="{BA7BBFE0-9655-4C7C-A9D8-DB764C417BF0}" presName="composite" presStyleCnt="0"/>
      <dgm:spPr/>
    </dgm:pt>
    <dgm:pt modelId="{CB8AE726-A33B-4FFE-8FF7-464DA44FD467}" type="pres">
      <dgm:prSet presAssocID="{BA7BBFE0-9655-4C7C-A9D8-DB764C417BF0}" presName="imgShp" presStyleLbl="fgImgPlace1" presStyleIdx="3" presStyleCnt="7"/>
      <dgm:spPr>
        <a:solidFill>
          <a:srgbClr val="00E700"/>
        </a:solidFill>
        <a:ln>
          <a:noFill/>
        </a:ln>
      </dgm:spPr>
    </dgm:pt>
    <dgm:pt modelId="{668DFEA8-E7B9-4E6B-8E29-EB59A360DD2E}" type="pres">
      <dgm:prSet presAssocID="{BA7BBFE0-9655-4C7C-A9D8-DB764C417BF0}" presName="txShp" presStyleLbl="node1" presStyleIdx="3" presStyleCnt="7">
        <dgm:presLayoutVars>
          <dgm:bulletEnabled val="1"/>
        </dgm:presLayoutVars>
      </dgm:prSet>
      <dgm:spPr/>
    </dgm:pt>
    <dgm:pt modelId="{F8131FBB-2B11-4F1D-8D57-973897443690}" type="pres">
      <dgm:prSet presAssocID="{BEA6A5B7-7C9A-429C-8920-4096DF2AA7BD}" presName="spacing" presStyleCnt="0"/>
      <dgm:spPr/>
    </dgm:pt>
    <dgm:pt modelId="{B779C41C-48AD-44DE-889E-F34FED6C7FC3}" type="pres">
      <dgm:prSet presAssocID="{C25097BE-D334-4E7F-9BBF-833D32225B60}" presName="composite" presStyleCnt="0"/>
      <dgm:spPr/>
    </dgm:pt>
    <dgm:pt modelId="{48E27406-7BBA-4C30-B528-FE83CA7D67A2}" type="pres">
      <dgm:prSet presAssocID="{C25097BE-D334-4E7F-9BBF-833D32225B60}" presName="imgShp" presStyleLbl="fgImgPlace1" presStyleIdx="4" presStyleCnt="7"/>
      <dgm:spPr>
        <a:solidFill>
          <a:schemeClr val="bg1">
            <a:lumMod val="95000"/>
          </a:schemeClr>
        </a:solidFill>
        <a:ln>
          <a:noFill/>
        </a:ln>
      </dgm:spPr>
    </dgm:pt>
    <dgm:pt modelId="{FB1E957D-3C09-43A7-AA8D-88D8A05DFD62}" type="pres">
      <dgm:prSet presAssocID="{C25097BE-D334-4E7F-9BBF-833D32225B60}" presName="txShp" presStyleLbl="node1" presStyleIdx="4" presStyleCnt="7">
        <dgm:presLayoutVars>
          <dgm:bulletEnabled val="1"/>
        </dgm:presLayoutVars>
      </dgm:prSet>
      <dgm:spPr/>
    </dgm:pt>
    <dgm:pt modelId="{235BB8CE-4F71-4E46-A736-0E51FCC3D7F1}" type="pres">
      <dgm:prSet presAssocID="{97061709-6F80-4561-8DEF-5D1E7CD536FB}" presName="spacing" presStyleCnt="0"/>
      <dgm:spPr/>
    </dgm:pt>
    <dgm:pt modelId="{D4C4D0C0-802F-4BEC-B811-2EE7B52CE23B}" type="pres">
      <dgm:prSet presAssocID="{ACFE27BD-D36A-4876-AF8F-EC4367CA9E03}" presName="composite" presStyleCnt="0"/>
      <dgm:spPr/>
    </dgm:pt>
    <dgm:pt modelId="{19A42690-315B-410E-925A-F7875CE8E498}" type="pres">
      <dgm:prSet presAssocID="{ACFE27BD-D36A-4876-AF8F-EC4367CA9E03}" presName="imgShp" presStyleLbl="fgImgPlace1" presStyleIdx="5" presStyleCnt="7"/>
      <dgm:spPr>
        <a:solidFill>
          <a:srgbClr val="00E700"/>
        </a:solidFill>
        <a:ln>
          <a:noFill/>
        </a:ln>
      </dgm:spPr>
    </dgm:pt>
    <dgm:pt modelId="{117BF438-2793-46AC-BA5F-65FB0FB4DC86}" type="pres">
      <dgm:prSet presAssocID="{ACFE27BD-D36A-4876-AF8F-EC4367CA9E03}" presName="txShp" presStyleLbl="node1" presStyleIdx="5" presStyleCnt="7">
        <dgm:presLayoutVars>
          <dgm:bulletEnabled val="1"/>
        </dgm:presLayoutVars>
      </dgm:prSet>
      <dgm:spPr/>
    </dgm:pt>
    <dgm:pt modelId="{E4F133DC-9F96-4766-BE2B-2D902A838A5F}" type="pres">
      <dgm:prSet presAssocID="{5E93D667-E92C-414E-9A61-06B1CDAB5E06}" presName="spacing" presStyleCnt="0"/>
      <dgm:spPr/>
    </dgm:pt>
    <dgm:pt modelId="{CD56CCD5-1442-4B31-9A31-7CA6F9ADE65E}" type="pres">
      <dgm:prSet presAssocID="{35052C36-FE67-4F61-BE72-089823CE24C8}" presName="composite" presStyleCnt="0"/>
      <dgm:spPr/>
    </dgm:pt>
    <dgm:pt modelId="{79B34AEF-FA5F-453E-B45A-52769DB9A6E1}" type="pres">
      <dgm:prSet presAssocID="{35052C36-FE67-4F61-BE72-089823CE24C8}" presName="imgShp" presStyleLbl="fgImgPlace1" presStyleIdx="6" presStyleCnt="7"/>
      <dgm:spPr>
        <a:solidFill>
          <a:schemeClr val="bg1">
            <a:lumMod val="95000"/>
          </a:schemeClr>
        </a:solidFill>
        <a:ln>
          <a:noFill/>
        </a:ln>
      </dgm:spPr>
    </dgm:pt>
    <dgm:pt modelId="{F96A2693-096E-4A21-9C09-44D4F9BD814C}" type="pres">
      <dgm:prSet presAssocID="{35052C36-FE67-4F61-BE72-089823CE24C8}" presName="txShp" presStyleLbl="node1" presStyleIdx="6" presStyleCnt="7">
        <dgm:presLayoutVars>
          <dgm:bulletEnabled val="1"/>
        </dgm:presLayoutVars>
      </dgm:prSet>
      <dgm:spPr/>
    </dgm:pt>
  </dgm:ptLst>
  <dgm:cxnLst>
    <dgm:cxn modelId="{863F5B0D-1E49-458E-92C0-916498F96409}" type="presOf" srcId="{9D80D080-9FD9-4FD3-AD69-B9DB3ECC8FE7}" destId="{3F3AD5DA-D309-4E63-89B5-6FCA54342033}" srcOrd="0" destOrd="0" presId="urn:microsoft.com/office/officeart/2005/8/layout/vList3"/>
    <dgm:cxn modelId="{42DC8E17-D6EB-46D1-ADE3-E805BCFE7C98}" type="presOf" srcId="{BA7BBFE0-9655-4C7C-A9D8-DB764C417BF0}" destId="{668DFEA8-E7B9-4E6B-8E29-EB59A360DD2E}" srcOrd="0" destOrd="0" presId="urn:microsoft.com/office/officeart/2005/8/layout/vList3"/>
    <dgm:cxn modelId="{2AE1BD34-72A1-48EB-A449-A6B0F5BC3249}" srcId="{77F1CBE4-C10F-406E-A60F-65D6B8D8D2BB}" destId="{35052C36-FE67-4F61-BE72-089823CE24C8}" srcOrd="6" destOrd="0" parTransId="{10C5A8E6-4BD5-42D7-AB91-8FFE856EED1B}" sibTransId="{2C5BC55A-879E-4C82-ACF7-E7C650026621}"/>
    <dgm:cxn modelId="{8C22166A-CED7-4741-9D4F-C846A7CE5063}" srcId="{77F1CBE4-C10F-406E-A60F-65D6B8D8D2BB}" destId="{9D80D080-9FD9-4FD3-AD69-B9DB3ECC8FE7}" srcOrd="1" destOrd="0" parTransId="{1EC2E72F-FED1-47C9-9644-FF8FD6936347}" sibTransId="{F9BA2DF7-0188-4F6B-87A6-8BC158A2BD8E}"/>
    <dgm:cxn modelId="{7FEFB76C-6A98-497F-9EA0-8AD85C510456}" type="presOf" srcId="{16B6CE05-1A83-42EA-B22A-B8329CB28D9D}" destId="{247C4D9C-8CB9-4800-83EC-BB254AC15CC6}" srcOrd="0" destOrd="0" presId="urn:microsoft.com/office/officeart/2005/8/layout/vList3"/>
    <dgm:cxn modelId="{44B12C4F-4B71-4B67-9DC2-61FA8100753D}" type="presOf" srcId="{C25097BE-D334-4E7F-9BBF-833D32225B60}" destId="{FB1E957D-3C09-43A7-AA8D-88D8A05DFD62}" srcOrd="0" destOrd="0" presId="urn:microsoft.com/office/officeart/2005/8/layout/vList3"/>
    <dgm:cxn modelId="{360B2350-D759-402A-B330-029DB596D618}" srcId="{77F1CBE4-C10F-406E-A60F-65D6B8D8D2BB}" destId="{ACFE27BD-D36A-4876-AF8F-EC4367CA9E03}" srcOrd="5" destOrd="0" parTransId="{469546E1-1741-4B91-98BB-2978EA79AAC5}" sibTransId="{5E93D667-E92C-414E-9A61-06B1CDAB5E06}"/>
    <dgm:cxn modelId="{C6909B8D-A40F-4FC0-A2C6-5A695B00F0AE}" type="presOf" srcId="{35052C36-FE67-4F61-BE72-089823CE24C8}" destId="{F96A2693-096E-4A21-9C09-44D4F9BD814C}" srcOrd="0" destOrd="0" presId="urn:microsoft.com/office/officeart/2005/8/layout/vList3"/>
    <dgm:cxn modelId="{0978C2B3-206A-4FB6-8ACF-37336FA142C1}" type="presOf" srcId="{7DE65FC8-866C-4265-A273-2F64DD08626B}" destId="{08D5A92D-40B4-4101-8FF0-E810FF2680E7}" srcOrd="0" destOrd="0" presId="urn:microsoft.com/office/officeart/2005/8/layout/vList3"/>
    <dgm:cxn modelId="{7415D6B7-BDE0-466B-A3A9-9A619A0A515B}" type="presOf" srcId="{ACFE27BD-D36A-4876-AF8F-EC4367CA9E03}" destId="{117BF438-2793-46AC-BA5F-65FB0FB4DC86}" srcOrd="0" destOrd="0" presId="urn:microsoft.com/office/officeart/2005/8/layout/vList3"/>
    <dgm:cxn modelId="{BE1C59BC-2E7D-4EF2-90B2-4FFC4D68CA86}" srcId="{77F1CBE4-C10F-406E-A60F-65D6B8D8D2BB}" destId="{BA7BBFE0-9655-4C7C-A9D8-DB764C417BF0}" srcOrd="3" destOrd="0" parTransId="{00F67985-7A82-471B-A9F2-64CEF0753DDF}" sibTransId="{BEA6A5B7-7C9A-429C-8920-4096DF2AA7BD}"/>
    <dgm:cxn modelId="{4AAB80BC-EADA-4A8A-AC6C-69DAFF8DE034}" type="presOf" srcId="{77F1CBE4-C10F-406E-A60F-65D6B8D8D2BB}" destId="{CF28718C-641B-44F9-85BF-886ED0B1037F}" srcOrd="0" destOrd="0" presId="urn:microsoft.com/office/officeart/2005/8/layout/vList3"/>
    <dgm:cxn modelId="{9371C3C2-77C9-43BB-BCA1-80C57E2EF111}" srcId="{77F1CBE4-C10F-406E-A60F-65D6B8D8D2BB}" destId="{C25097BE-D334-4E7F-9BBF-833D32225B60}" srcOrd="4" destOrd="0" parTransId="{F7C90244-8804-428D-822D-885F3FF7FF25}" sibTransId="{97061709-6F80-4561-8DEF-5D1E7CD536FB}"/>
    <dgm:cxn modelId="{3607F7DE-6B3B-47FC-A52B-64B4B9F70612}" srcId="{77F1CBE4-C10F-406E-A60F-65D6B8D8D2BB}" destId="{7DE65FC8-866C-4265-A273-2F64DD08626B}" srcOrd="0" destOrd="0" parTransId="{7B8FEDD3-5EB0-41E5-A5E3-CD75BBEA4E57}" sibTransId="{E97F4FEA-45F0-4BFE-9802-0F148104536E}"/>
    <dgm:cxn modelId="{456EB1EE-7285-4464-89DD-CED777792318}" srcId="{77F1CBE4-C10F-406E-A60F-65D6B8D8D2BB}" destId="{16B6CE05-1A83-42EA-B22A-B8329CB28D9D}" srcOrd="2" destOrd="0" parTransId="{043AA0F7-3FD1-4536-B9EE-4E522684D56A}" sibTransId="{4E9872FE-9DD9-478B-9ED2-59F9D297E70C}"/>
    <dgm:cxn modelId="{A8450382-1821-489D-BA2F-0B0F7FE70FA5}" type="presParOf" srcId="{CF28718C-641B-44F9-85BF-886ED0B1037F}" destId="{B4E84725-7F05-4D78-85C6-817EC31A6894}" srcOrd="0" destOrd="0" presId="urn:microsoft.com/office/officeart/2005/8/layout/vList3"/>
    <dgm:cxn modelId="{E881CBC3-91BF-446D-B675-981E3DF1996A}" type="presParOf" srcId="{B4E84725-7F05-4D78-85C6-817EC31A6894}" destId="{CC279F0A-BCF2-4A64-B362-22973DE48B12}" srcOrd="0" destOrd="0" presId="urn:microsoft.com/office/officeart/2005/8/layout/vList3"/>
    <dgm:cxn modelId="{28942B3A-4097-4A0A-9722-BDB24AE750C0}" type="presParOf" srcId="{B4E84725-7F05-4D78-85C6-817EC31A6894}" destId="{08D5A92D-40B4-4101-8FF0-E810FF2680E7}" srcOrd="1" destOrd="0" presId="urn:microsoft.com/office/officeart/2005/8/layout/vList3"/>
    <dgm:cxn modelId="{4B706C0D-982C-4D1E-8DF2-088B4AEBE6B8}" type="presParOf" srcId="{CF28718C-641B-44F9-85BF-886ED0B1037F}" destId="{ED7F8FAF-3F7B-4BBF-A071-8CCBB7BE97F4}" srcOrd="1" destOrd="0" presId="urn:microsoft.com/office/officeart/2005/8/layout/vList3"/>
    <dgm:cxn modelId="{0F849326-CCA5-4403-8E7E-46A9B8939745}" type="presParOf" srcId="{CF28718C-641B-44F9-85BF-886ED0B1037F}" destId="{52A4D048-8318-46EC-BBCA-84CFC9A9BAA1}" srcOrd="2" destOrd="0" presId="urn:microsoft.com/office/officeart/2005/8/layout/vList3"/>
    <dgm:cxn modelId="{067AE8B4-7101-4838-B912-6D0DFFAA643F}" type="presParOf" srcId="{52A4D048-8318-46EC-BBCA-84CFC9A9BAA1}" destId="{E6DC4EA1-62E0-494A-8F89-EB856BA69D48}" srcOrd="0" destOrd="0" presId="urn:microsoft.com/office/officeart/2005/8/layout/vList3"/>
    <dgm:cxn modelId="{6D397DDC-C23F-4E5F-94CC-045B27349426}" type="presParOf" srcId="{52A4D048-8318-46EC-BBCA-84CFC9A9BAA1}" destId="{3F3AD5DA-D309-4E63-89B5-6FCA54342033}" srcOrd="1" destOrd="0" presId="urn:microsoft.com/office/officeart/2005/8/layout/vList3"/>
    <dgm:cxn modelId="{616DF4FE-C2AF-419A-AC06-7094E69F4CE1}" type="presParOf" srcId="{CF28718C-641B-44F9-85BF-886ED0B1037F}" destId="{C239A2EA-8C63-4CEA-890B-74B0B11D2EFC}" srcOrd="3" destOrd="0" presId="urn:microsoft.com/office/officeart/2005/8/layout/vList3"/>
    <dgm:cxn modelId="{C9D88838-0826-429F-AAAB-4738802DB93D}" type="presParOf" srcId="{CF28718C-641B-44F9-85BF-886ED0B1037F}" destId="{34F23839-DA06-431D-A827-5F1CE917FB88}" srcOrd="4" destOrd="0" presId="urn:microsoft.com/office/officeart/2005/8/layout/vList3"/>
    <dgm:cxn modelId="{26D4A653-72B4-4DB8-94A8-16F72E7A1BCE}" type="presParOf" srcId="{34F23839-DA06-431D-A827-5F1CE917FB88}" destId="{02AFE2A3-F01F-4322-B54C-2E0C1D9A5043}" srcOrd="0" destOrd="0" presId="urn:microsoft.com/office/officeart/2005/8/layout/vList3"/>
    <dgm:cxn modelId="{220F5D95-13F3-4126-8792-04CD69BB718E}" type="presParOf" srcId="{34F23839-DA06-431D-A827-5F1CE917FB88}" destId="{247C4D9C-8CB9-4800-83EC-BB254AC15CC6}" srcOrd="1" destOrd="0" presId="urn:microsoft.com/office/officeart/2005/8/layout/vList3"/>
    <dgm:cxn modelId="{835D5A47-5F41-4A63-9E90-561D18182040}" type="presParOf" srcId="{CF28718C-641B-44F9-85BF-886ED0B1037F}" destId="{39BD9882-1469-48E7-B966-D33D71167CAB}" srcOrd="5" destOrd="0" presId="urn:microsoft.com/office/officeart/2005/8/layout/vList3"/>
    <dgm:cxn modelId="{36E80521-536A-4596-B7D8-A4E0AEE22AFC}" type="presParOf" srcId="{CF28718C-641B-44F9-85BF-886ED0B1037F}" destId="{88681D11-4B8B-4B19-B65E-DFAA834B72F5}" srcOrd="6" destOrd="0" presId="urn:microsoft.com/office/officeart/2005/8/layout/vList3"/>
    <dgm:cxn modelId="{D0311611-DCCD-402E-BB03-FC2D5C9E6583}" type="presParOf" srcId="{88681D11-4B8B-4B19-B65E-DFAA834B72F5}" destId="{CB8AE726-A33B-4FFE-8FF7-464DA44FD467}" srcOrd="0" destOrd="0" presId="urn:microsoft.com/office/officeart/2005/8/layout/vList3"/>
    <dgm:cxn modelId="{9BAA1441-5D01-415E-AA82-58B2E95481B8}" type="presParOf" srcId="{88681D11-4B8B-4B19-B65E-DFAA834B72F5}" destId="{668DFEA8-E7B9-4E6B-8E29-EB59A360DD2E}" srcOrd="1" destOrd="0" presId="urn:microsoft.com/office/officeart/2005/8/layout/vList3"/>
    <dgm:cxn modelId="{7C0EE33B-49C3-4359-96D6-36F96EEC4525}" type="presParOf" srcId="{CF28718C-641B-44F9-85BF-886ED0B1037F}" destId="{F8131FBB-2B11-4F1D-8D57-973897443690}" srcOrd="7" destOrd="0" presId="urn:microsoft.com/office/officeart/2005/8/layout/vList3"/>
    <dgm:cxn modelId="{092A440F-A2EB-4D47-B811-E84772D62DFF}" type="presParOf" srcId="{CF28718C-641B-44F9-85BF-886ED0B1037F}" destId="{B779C41C-48AD-44DE-889E-F34FED6C7FC3}" srcOrd="8" destOrd="0" presId="urn:microsoft.com/office/officeart/2005/8/layout/vList3"/>
    <dgm:cxn modelId="{F33D80A0-D693-46DF-8B89-B04A650BD312}" type="presParOf" srcId="{B779C41C-48AD-44DE-889E-F34FED6C7FC3}" destId="{48E27406-7BBA-4C30-B528-FE83CA7D67A2}" srcOrd="0" destOrd="0" presId="urn:microsoft.com/office/officeart/2005/8/layout/vList3"/>
    <dgm:cxn modelId="{8D0D7225-FB3C-43E3-B703-AEC46C7FD600}" type="presParOf" srcId="{B779C41C-48AD-44DE-889E-F34FED6C7FC3}" destId="{FB1E957D-3C09-43A7-AA8D-88D8A05DFD62}" srcOrd="1" destOrd="0" presId="urn:microsoft.com/office/officeart/2005/8/layout/vList3"/>
    <dgm:cxn modelId="{B95F783D-1406-4EA7-9FDD-665DEE60A36B}" type="presParOf" srcId="{CF28718C-641B-44F9-85BF-886ED0B1037F}" destId="{235BB8CE-4F71-4E46-A736-0E51FCC3D7F1}" srcOrd="9" destOrd="0" presId="urn:microsoft.com/office/officeart/2005/8/layout/vList3"/>
    <dgm:cxn modelId="{B4BC2372-7800-4F4B-9513-C8B0E59DEEB8}" type="presParOf" srcId="{CF28718C-641B-44F9-85BF-886ED0B1037F}" destId="{D4C4D0C0-802F-4BEC-B811-2EE7B52CE23B}" srcOrd="10" destOrd="0" presId="urn:microsoft.com/office/officeart/2005/8/layout/vList3"/>
    <dgm:cxn modelId="{80C24DD1-194B-4CE5-96FA-2F178320D573}" type="presParOf" srcId="{D4C4D0C0-802F-4BEC-B811-2EE7B52CE23B}" destId="{19A42690-315B-410E-925A-F7875CE8E498}" srcOrd="0" destOrd="0" presId="urn:microsoft.com/office/officeart/2005/8/layout/vList3"/>
    <dgm:cxn modelId="{CE8DE641-4DD2-467B-B5F2-B55CFF0615A7}" type="presParOf" srcId="{D4C4D0C0-802F-4BEC-B811-2EE7B52CE23B}" destId="{117BF438-2793-46AC-BA5F-65FB0FB4DC86}" srcOrd="1" destOrd="0" presId="urn:microsoft.com/office/officeart/2005/8/layout/vList3"/>
    <dgm:cxn modelId="{8C72826C-F904-455D-935A-5F63F1382224}" type="presParOf" srcId="{CF28718C-641B-44F9-85BF-886ED0B1037F}" destId="{E4F133DC-9F96-4766-BE2B-2D902A838A5F}" srcOrd="11" destOrd="0" presId="urn:microsoft.com/office/officeart/2005/8/layout/vList3"/>
    <dgm:cxn modelId="{7A12F2CE-75B2-4DD9-83C5-E7746386D9D7}" type="presParOf" srcId="{CF28718C-641B-44F9-85BF-886ED0B1037F}" destId="{CD56CCD5-1442-4B31-9A31-7CA6F9ADE65E}" srcOrd="12" destOrd="0" presId="urn:microsoft.com/office/officeart/2005/8/layout/vList3"/>
    <dgm:cxn modelId="{FF8EF08C-63DB-42EE-BF3E-77F377DB33E5}" type="presParOf" srcId="{CD56CCD5-1442-4B31-9A31-7CA6F9ADE65E}" destId="{79B34AEF-FA5F-453E-B45A-52769DB9A6E1}" srcOrd="0" destOrd="0" presId="urn:microsoft.com/office/officeart/2005/8/layout/vList3"/>
    <dgm:cxn modelId="{C6333C6D-6C1B-4A5D-A149-F86AE2153210}" type="presParOf" srcId="{CD56CCD5-1442-4B31-9A31-7CA6F9ADE65E}" destId="{F96A2693-096E-4A21-9C09-44D4F9BD814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7B99D3-31E0-4305-8EF2-A8DFDEA5E8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O"/>
        </a:p>
      </dgm:t>
    </dgm:pt>
    <dgm:pt modelId="{5FD2A3E9-0AAC-4D32-A761-D0B606163D2D}">
      <dgm:prSet phldrT="[Texto]" custT="1"/>
      <dgm:spPr>
        <a:solidFill>
          <a:srgbClr val="00E700"/>
        </a:solidFill>
      </dgm:spPr>
      <dgm: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Solicitud de conexión simplificada</a:t>
          </a:r>
        </a:p>
      </dgm:t>
    </dgm:pt>
    <dgm:pt modelId="{D29A700A-3C53-471A-B38B-79748E79E642}" type="parTrans" cxnId="{C7EDE4B4-662E-4954-B3F0-F15F9C16882D}">
      <dgm:prSet/>
      <dgm:spPr/>
      <dgm:t>
        <a:bodyPr/>
        <a:lstStyle/>
        <a:p>
          <a:endParaRPr lang="es-CO" sz="1100"/>
        </a:p>
      </dgm:t>
    </dgm:pt>
    <dgm:pt modelId="{4B881E7B-C35A-4960-92D8-BAFB996A7451}" type="sibTrans" cxnId="{C7EDE4B4-662E-4954-B3F0-F15F9C16882D}">
      <dgm:prSet/>
      <dgm:spPr/>
      <dgm:t>
        <a:bodyPr/>
        <a:lstStyle/>
        <a:p>
          <a:endParaRPr lang="es-CO" sz="1100"/>
        </a:p>
      </dgm:t>
    </dgm:pt>
    <dgm:pt modelId="{3AB5D4F7-012C-4C42-9F1B-5A23A26996A8}">
      <dgm:prSet phldrT="[Texto]" custT="1"/>
      <dgm:spPr/>
      <dgm:t>
        <a:bodyPr/>
        <a:lstStyle/>
        <a:p>
          <a:pPr algn="just"/>
          <a:r>
            <a:rPr lang="es-CO" sz="1800" dirty="0">
              <a:latin typeface="Open Sans" panose="020B0606030504020204" pitchFamily="34" charset="0"/>
              <a:ea typeface="Open Sans" panose="020B0606030504020204" pitchFamily="34" charset="0"/>
              <a:cs typeface="Open Sans" panose="020B0606030504020204" pitchFamily="34" charset="0"/>
            </a:rPr>
            <a:t>Usuarios nivel de tensión 1 que no sobrepasan el 50% de la capacidad nominal del transformador.</a:t>
          </a:r>
        </a:p>
      </dgm:t>
    </dgm:pt>
    <dgm:pt modelId="{CD99DFF1-1A61-424D-9678-C593AD0A389C}" type="parTrans" cxnId="{65DAB799-050B-4ED7-85AE-97923F533295}">
      <dgm:prSet/>
      <dgm:spPr/>
      <dgm:t>
        <a:bodyPr/>
        <a:lstStyle/>
        <a:p>
          <a:endParaRPr lang="es-CO" sz="1100"/>
        </a:p>
      </dgm:t>
    </dgm:pt>
    <dgm:pt modelId="{2C33E479-5611-4524-B084-9186EA95D82A}" type="sibTrans" cxnId="{65DAB799-050B-4ED7-85AE-97923F533295}">
      <dgm:prSet/>
      <dgm:spPr/>
      <dgm:t>
        <a:bodyPr/>
        <a:lstStyle/>
        <a:p>
          <a:endParaRPr lang="es-CO" sz="1100"/>
        </a:p>
      </dgm:t>
    </dgm:pt>
    <dgm:pt modelId="{C07ADC44-22D5-4BEC-81DE-4DFC9EA3AE82}">
      <dgm:prSet phldrT="[Texto]" custT="1"/>
      <dgm:spPr>
        <a:solidFill>
          <a:srgbClr val="00E700"/>
        </a:solidFill>
      </dgm:spPr>
      <dgm: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Estudio de conexión simplificado</a:t>
          </a:r>
        </a:p>
      </dgm:t>
    </dgm:pt>
    <dgm:pt modelId="{61316BF6-CF7D-4874-9BF6-86F572417E26}" type="parTrans" cxnId="{03DD5275-C59D-4E88-8A5A-8C106E02DB12}">
      <dgm:prSet/>
      <dgm:spPr/>
      <dgm:t>
        <a:bodyPr/>
        <a:lstStyle/>
        <a:p>
          <a:endParaRPr lang="es-CO" sz="1100"/>
        </a:p>
      </dgm:t>
    </dgm:pt>
    <dgm:pt modelId="{66942758-B57C-4BC9-BC79-30C9A9BEE2B6}" type="sibTrans" cxnId="{03DD5275-C59D-4E88-8A5A-8C106E02DB12}">
      <dgm:prSet/>
      <dgm:spPr/>
      <dgm:t>
        <a:bodyPr/>
        <a:lstStyle/>
        <a:p>
          <a:endParaRPr lang="es-CO" sz="1100"/>
        </a:p>
      </dgm:t>
    </dgm:pt>
    <dgm:pt modelId="{6DE92769-0020-44D2-ADDF-570F5889D279}">
      <dgm:prSet phldrT="[Texto]" custT="1"/>
      <dgm:spPr/>
      <dgm:t>
        <a:bodyPr/>
        <a:lstStyle/>
        <a:p>
          <a:pPr algn="just"/>
          <a:r>
            <a:rPr lang="es-CO" sz="1800" dirty="0">
              <a:latin typeface="Open Sans" panose="020B0606030504020204" pitchFamily="34" charset="0"/>
              <a:ea typeface="Open Sans" panose="020B0606030504020204" pitchFamily="34" charset="0"/>
              <a:cs typeface="Open Sans" panose="020B0606030504020204" pitchFamily="34" charset="0"/>
            </a:rPr>
            <a:t>Usuarios nivel de tensión 1 que sobrepasan el 50% de la capacidad nominal del transformador.</a:t>
          </a:r>
        </a:p>
      </dgm:t>
    </dgm:pt>
    <dgm:pt modelId="{6DAB3A33-0FA1-48F6-967B-B9C6BC4C5671}" type="parTrans" cxnId="{6D28B1E9-4639-4240-8854-C9CC9606BD0A}">
      <dgm:prSet/>
      <dgm:spPr/>
      <dgm:t>
        <a:bodyPr/>
        <a:lstStyle/>
        <a:p>
          <a:endParaRPr lang="es-CO" sz="1100"/>
        </a:p>
      </dgm:t>
    </dgm:pt>
    <dgm:pt modelId="{EA3288C0-6277-4DCE-B1DD-E61B6690203E}" type="sibTrans" cxnId="{6D28B1E9-4639-4240-8854-C9CC9606BD0A}">
      <dgm:prSet/>
      <dgm:spPr/>
      <dgm:t>
        <a:bodyPr/>
        <a:lstStyle/>
        <a:p>
          <a:endParaRPr lang="es-CO" sz="1100"/>
        </a:p>
      </dgm:t>
    </dgm:pt>
    <dgm:pt modelId="{44C59D28-8B7D-444F-B35C-07E94DD82370}">
      <dgm:prSet phldrT="[Texto]" custT="1"/>
      <dgm:spPr/>
      <dgm:t>
        <a:bodyPr/>
        <a:lstStyle/>
        <a:p>
          <a:pPr algn="just"/>
          <a:r>
            <a:rPr lang="es-CO" sz="1800" dirty="0">
              <a:latin typeface="Open Sans" panose="020B0606030504020204" pitchFamily="34" charset="0"/>
              <a:ea typeface="Open Sans" panose="020B0606030504020204" pitchFamily="34" charset="0"/>
              <a:cs typeface="Open Sans" panose="020B0606030504020204" pitchFamily="34" charset="0"/>
            </a:rPr>
            <a:t>Usuarios de nivel de tensión 2 y 3 que no sobrepasan los 100 kW.</a:t>
          </a:r>
        </a:p>
      </dgm:t>
    </dgm:pt>
    <dgm:pt modelId="{2A9E16B8-8A50-492C-831B-7B4D9900C88C}" type="parTrans" cxnId="{7C7B163A-4794-4684-B087-A920A901820E}">
      <dgm:prSet/>
      <dgm:spPr/>
      <dgm:t>
        <a:bodyPr/>
        <a:lstStyle/>
        <a:p>
          <a:endParaRPr lang="es-CO"/>
        </a:p>
      </dgm:t>
    </dgm:pt>
    <dgm:pt modelId="{8C3E5840-EC25-4BB2-9BF7-697F90F86F74}" type="sibTrans" cxnId="{7C7B163A-4794-4684-B087-A920A901820E}">
      <dgm:prSet/>
      <dgm:spPr/>
      <dgm:t>
        <a:bodyPr/>
        <a:lstStyle/>
        <a:p>
          <a:endParaRPr lang="es-CO"/>
        </a:p>
      </dgm:t>
    </dgm:pt>
    <dgm:pt modelId="{C049CF37-B79A-4734-82B1-30AF25D1749E}">
      <dgm:prSet phldrT="[Texto]" custT="1"/>
      <dgm:spPr/>
      <dgm:t>
        <a:bodyPr/>
        <a:lstStyle/>
        <a:p>
          <a:pPr algn="just"/>
          <a:r>
            <a:rPr lang="es-CO" sz="1800" dirty="0">
              <a:latin typeface="Open Sans" panose="020B0606030504020204" pitchFamily="34" charset="0"/>
              <a:ea typeface="Open Sans" panose="020B0606030504020204" pitchFamily="34" charset="0"/>
              <a:cs typeface="Open Sans" panose="020B0606030504020204" pitchFamily="34" charset="0"/>
            </a:rPr>
            <a:t>Proyectos de autogeneración &gt; 100 kW.</a:t>
          </a:r>
        </a:p>
      </dgm:t>
    </dgm:pt>
    <dgm:pt modelId="{1C1F5826-DBE0-43CF-89F1-35EF6F697FE3}" type="parTrans" cxnId="{AFB01FD0-AFFF-4213-87A7-ED90D0E6B211}">
      <dgm:prSet/>
      <dgm:spPr/>
      <dgm:t>
        <a:bodyPr/>
        <a:lstStyle/>
        <a:p>
          <a:endParaRPr lang="es-CO"/>
        </a:p>
      </dgm:t>
    </dgm:pt>
    <dgm:pt modelId="{262EF496-E851-431E-AA9D-35636E4078E2}" type="sibTrans" cxnId="{AFB01FD0-AFFF-4213-87A7-ED90D0E6B211}">
      <dgm:prSet/>
      <dgm:spPr/>
      <dgm:t>
        <a:bodyPr/>
        <a:lstStyle/>
        <a:p>
          <a:endParaRPr lang="es-CO"/>
        </a:p>
      </dgm:t>
    </dgm:pt>
    <dgm:pt modelId="{113ADDFA-79EA-48F3-B90B-1E2F0AE18AAC}" type="pres">
      <dgm:prSet presAssocID="{D97B99D3-31E0-4305-8EF2-A8DFDEA5E811}" presName="linear" presStyleCnt="0">
        <dgm:presLayoutVars>
          <dgm:animLvl val="lvl"/>
          <dgm:resizeHandles val="exact"/>
        </dgm:presLayoutVars>
      </dgm:prSet>
      <dgm:spPr/>
    </dgm:pt>
    <dgm:pt modelId="{C38FBF4F-2587-449D-A0F5-4C880425F152}" type="pres">
      <dgm:prSet presAssocID="{5FD2A3E9-0AAC-4D32-A761-D0B606163D2D}" presName="parentText" presStyleLbl="node1" presStyleIdx="0" presStyleCnt="2">
        <dgm:presLayoutVars>
          <dgm:chMax val="0"/>
          <dgm:bulletEnabled val="1"/>
        </dgm:presLayoutVars>
      </dgm:prSet>
      <dgm:spPr/>
    </dgm:pt>
    <dgm:pt modelId="{0A6955EF-F7B3-4BEE-8FF5-4DD5BB6E6DA9}" type="pres">
      <dgm:prSet presAssocID="{5FD2A3E9-0AAC-4D32-A761-D0B606163D2D}" presName="childText" presStyleLbl="revTx" presStyleIdx="0" presStyleCnt="2">
        <dgm:presLayoutVars>
          <dgm:bulletEnabled val="1"/>
        </dgm:presLayoutVars>
      </dgm:prSet>
      <dgm:spPr/>
    </dgm:pt>
    <dgm:pt modelId="{BD903677-AD66-40B1-BCC5-E6D4D9268587}" type="pres">
      <dgm:prSet presAssocID="{C07ADC44-22D5-4BEC-81DE-4DFC9EA3AE82}" presName="parentText" presStyleLbl="node1" presStyleIdx="1" presStyleCnt="2">
        <dgm:presLayoutVars>
          <dgm:chMax val="0"/>
          <dgm:bulletEnabled val="1"/>
        </dgm:presLayoutVars>
      </dgm:prSet>
      <dgm:spPr/>
    </dgm:pt>
    <dgm:pt modelId="{458ABFEC-608B-4C6D-97D0-C851F925C076}" type="pres">
      <dgm:prSet presAssocID="{C07ADC44-22D5-4BEC-81DE-4DFC9EA3AE82}" presName="childText" presStyleLbl="revTx" presStyleIdx="1" presStyleCnt="2">
        <dgm:presLayoutVars>
          <dgm:bulletEnabled val="1"/>
        </dgm:presLayoutVars>
      </dgm:prSet>
      <dgm:spPr/>
    </dgm:pt>
  </dgm:ptLst>
  <dgm:cxnLst>
    <dgm:cxn modelId="{B3AB4B04-C126-4397-B3C8-9818FF8E05FA}" type="presOf" srcId="{3AB5D4F7-012C-4C42-9F1B-5A23A26996A8}" destId="{0A6955EF-F7B3-4BEE-8FF5-4DD5BB6E6DA9}" srcOrd="0" destOrd="0" presId="urn:microsoft.com/office/officeart/2005/8/layout/vList2"/>
    <dgm:cxn modelId="{A1D3390C-9123-49A2-ABCA-0409270E4DAB}" type="presOf" srcId="{D97B99D3-31E0-4305-8EF2-A8DFDEA5E811}" destId="{113ADDFA-79EA-48F3-B90B-1E2F0AE18AAC}" srcOrd="0" destOrd="0" presId="urn:microsoft.com/office/officeart/2005/8/layout/vList2"/>
    <dgm:cxn modelId="{B9A82D27-37B5-45E3-8925-E424A5CFFA30}" type="presOf" srcId="{C049CF37-B79A-4734-82B1-30AF25D1749E}" destId="{458ABFEC-608B-4C6D-97D0-C851F925C076}" srcOrd="0" destOrd="1" presId="urn:microsoft.com/office/officeart/2005/8/layout/vList2"/>
    <dgm:cxn modelId="{D5B3782F-9540-4EBA-8499-81530E5100A3}" type="presOf" srcId="{44C59D28-8B7D-444F-B35C-07E94DD82370}" destId="{0A6955EF-F7B3-4BEE-8FF5-4DD5BB6E6DA9}" srcOrd="0" destOrd="1" presId="urn:microsoft.com/office/officeart/2005/8/layout/vList2"/>
    <dgm:cxn modelId="{7C7B163A-4794-4684-B087-A920A901820E}" srcId="{5FD2A3E9-0AAC-4D32-A761-D0B606163D2D}" destId="{44C59D28-8B7D-444F-B35C-07E94DD82370}" srcOrd="1" destOrd="0" parTransId="{2A9E16B8-8A50-492C-831B-7B4D9900C88C}" sibTransId="{8C3E5840-EC25-4BB2-9BF7-697F90F86F74}"/>
    <dgm:cxn modelId="{71CEC84F-C5C4-4E0F-AC30-F28E2E10A2EA}" type="presOf" srcId="{C07ADC44-22D5-4BEC-81DE-4DFC9EA3AE82}" destId="{BD903677-AD66-40B1-BCC5-E6D4D9268587}" srcOrd="0" destOrd="0" presId="urn:microsoft.com/office/officeart/2005/8/layout/vList2"/>
    <dgm:cxn modelId="{03DD5275-C59D-4E88-8A5A-8C106E02DB12}" srcId="{D97B99D3-31E0-4305-8EF2-A8DFDEA5E811}" destId="{C07ADC44-22D5-4BEC-81DE-4DFC9EA3AE82}" srcOrd="1" destOrd="0" parTransId="{61316BF6-CF7D-4874-9BF6-86F572417E26}" sibTransId="{66942758-B57C-4BC9-BC79-30C9A9BEE2B6}"/>
    <dgm:cxn modelId="{65DAB799-050B-4ED7-85AE-97923F533295}" srcId="{5FD2A3E9-0AAC-4D32-A761-D0B606163D2D}" destId="{3AB5D4F7-012C-4C42-9F1B-5A23A26996A8}" srcOrd="0" destOrd="0" parTransId="{CD99DFF1-1A61-424D-9678-C593AD0A389C}" sibTransId="{2C33E479-5611-4524-B084-9186EA95D82A}"/>
    <dgm:cxn modelId="{C7EDE4B4-662E-4954-B3F0-F15F9C16882D}" srcId="{D97B99D3-31E0-4305-8EF2-A8DFDEA5E811}" destId="{5FD2A3E9-0AAC-4D32-A761-D0B606163D2D}" srcOrd="0" destOrd="0" parTransId="{D29A700A-3C53-471A-B38B-79748E79E642}" sibTransId="{4B881E7B-C35A-4960-92D8-BAFB996A7451}"/>
    <dgm:cxn modelId="{AFB01FD0-AFFF-4213-87A7-ED90D0E6B211}" srcId="{C07ADC44-22D5-4BEC-81DE-4DFC9EA3AE82}" destId="{C049CF37-B79A-4734-82B1-30AF25D1749E}" srcOrd="1" destOrd="0" parTransId="{1C1F5826-DBE0-43CF-89F1-35EF6F697FE3}" sibTransId="{262EF496-E851-431E-AA9D-35636E4078E2}"/>
    <dgm:cxn modelId="{5F9434E4-7A45-47B4-9423-3F73CA6FB90F}" type="presOf" srcId="{6DE92769-0020-44D2-ADDF-570F5889D279}" destId="{458ABFEC-608B-4C6D-97D0-C851F925C076}" srcOrd="0" destOrd="0" presId="urn:microsoft.com/office/officeart/2005/8/layout/vList2"/>
    <dgm:cxn modelId="{6D28B1E9-4639-4240-8854-C9CC9606BD0A}" srcId="{C07ADC44-22D5-4BEC-81DE-4DFC9EA3AE82}" destId="{6DE92769-0020-44D2-ADDF-570F5889D279}" srcOrd="0" destOrd="0" parTransId="{6DAB3A33-0FA1-48F6-967B-B9C6BC4C5671}" sibTransId="{EA3288C0-6277-4DCE-B1DD-E61B6690203E}"/>
    <dgm:cxn modelId="{2BC96DF6-A5A1-457E-B10F-05EB783B62EF}" type="presOf" srcId="{5FD2A3E9-0AAC-4D32-A761-D0B606163D2D}" destId="{C38FBF4F-2587-449D-A0F5-4C880425F152}" srcOrd="0" destOrd="0" presId="urn:microsoft.com/office/officeart/2005/8/layout/vList2"/>
    <dgm:cxn modelId="{720EA8B4-1B2A-48A4-A48F-C025C5B1CA8F}" type="presParOf" srcId="{113ADDFA-79EA-48F3-B90B-1E2F0AE18AAC}" destId="{C38FBF4F-2587-449D-A0F5-4C880425F152}" srcOrd="0" destOrd="0" presId="urn:microsoft.com/office/officeart/2005/8/layout/vList2"/>
    <dgm:cxn modelId="{09A7CCEB-81F8-4B87-ADCE-F3393F5BE716}" type="presParOf" srcId="{113ADDFA-79EA-48F3-B90B-1E2F0AE18AAC}" destId="{0A6955EF-F7B3-4BEE-8FF5-4DD5BB6E6DA9}" srcOrd="1" destOrd="0" presId="urn:microsoft.com/office/officeart/2005/8/layout/vList2"/>
    <dgm:cxn modelId="{B8A11E61-6B62-43AF-8B8A-3CACDA6DD5BD}" type="presParOf" srcId="{113ADDFA-79EA-48F3-B90B-1E2F0AE18AAC}" destId="{BD903677-AD66-40B1-BCC5-E6D4D9268587}" srcOrd="2" destOrd="0" presId="urn:microsoft.com/office/officeart/2005/8/layout/vList2"/>
    <dgm:cxn modelId="{B3BE3C41-228C-4ED9-8733-DE30186C1231}" type="presParOf" srcId="{113ADDFA-79EA-48F3-B90B-1E2F0AE18AAC}" destId="{458ABFEC-608B-4C6D-97D0-C851F925C07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047D52-5847-4B70-AB97-2DE7BBF3C03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A589986B-5574-4108-A54A-3BB498598F20}">
      <dgm:prSet custT="1"/>
      <dgm:spPr>
        <a:solidFill>
          <a:srgbClr val="00E700"/>
        </a:solidFill>
      </dgm:spPr>
      <dgm:t>
        <a:bodyPr/>
        <a:lstStyle/>
        <a:p>
          <a:r>
            <a:rPr lang="es-ES" sz="1800" b="1" dirty="0">
              <a:latin typeface="Open Sans" panose="020B0606030504020204" pitchFamily="34" charset="0"/>
              <a:ea typeface="Open Sans" panose="020B0606030504020204" pitchFamily="34" charset="0"/>
              <a:cs typeface="Open Sans" panose="020B0606030504020204" pitchFamily="34" charset="0"/>
            </a:rPr>
            <a:t>Medida directa</a:t>
          </a:r>
          <a:endParaRPr lang="es-CO" sz="1800" dirty="0">
            <a:latin typeface="Open Sans" panose="020B0606030504020204" pitchFamily="34" charset="0"/>
            <a:ea typeface="Open Sans" panose="020B0606030504020204" pitchFamily="34" charset="0"/>
            <a:cs typeface="Open Sans" panose="020B0606030504020204" pitchFamily="34" charset="0"/>
          </a:endParaRPr>
        </a:p>
      </dgm:t>
    </dgm:pt>
    <dgm:pt modelId="{05F9BC28-51DA-4EB3-B9D2-EDD50D4EB225}" type="parTrans" cxnId="{1C99C859-5907-41D7-B834-4A868EF5CE82}">
      <dgm:prSet/>
      <dgm:spPr/>
      <dgm:t>
        <a:bodyPr/>
        <a:lstStyle/>
        <a:p>
          <a:endParaRPr lang="es-CO" sz="1200"/>
        </a:p>
      </dgm:t>
    </dgm:pt>
    <dgm:pt modelId="{61883C4F-0F7F-4F5F-A126-FA3A5C4015DC}" type="sibTrans" cxnId="{1C99C859-5907-41D7-B834-4A868EF5CE82}">
      <dgm:prSet/>
      <dgm:spPr/>
      <dgm:t>
        <a:bodyPr/>
        <a:lstStyle/>
        <a:p>
          <a:endParaRPr lang="es-CO" sz="1200"/>
        </a:p>
      </dgm:t>
    </dgm:pt>
    <dgm:pt modelId="{A4244CF5-DC95-4223-9A62-1D0D4CB68C7B}">
      <dgm:prSet custT="1"/>
      <dgm:spPr>
        <a:solidFill>
          <a:srgbClr val="00E700"/>
        </a:solidFill>
      </dgm:spPr>
      <dgm:t>
        <a:bodyPr/>
        <a:lstStyle/>
        <a:p>
          <a:r>
            <a:rPr lang="es-ES" sz="1800" b="1">
              <a:latin typeface="Open Sans" panose="020B0606030504020204" pitchFamily="34" charset="0"/>
              <a:ea typeface="Open Sans" panose="020B0606030504020204" pitchFamily="34" charset="0"/>
              <a:cs typeface="Open Sans" panose="020B0606030504020204" pitchFamily="34" charset="0"/>
            </a:rPr>
            <a:t>Medida Semidirecta</a:t>
          </a:r>
          <a:endParaRPr lang="es-CO" sz="1800">
            <a:latin typeface="Open Sans" panose="020B0606030504020204" pitchFamily="34" charset="0"/>
            <a:ea typeface="Open Sans" panose="020B0606030504020204" pitchFamily="34" charset="0"/>
            <a:cs typeface="Open Sans" panose="020B0606030504020204" pitchFamily="34" charset="0"/>
          </a:endParaRPr>
        </a:p>
      </dgm:t>
    </dgm:pt>
    <dgm:pt modelId="{D50416C1-50DD-4B96-8D00-91FC399B94B6}" type="parTrans" cxnId="{9B889560-776A-4CBB-BAB3-ED6359EFEE0E}">
      <dgm:prSet/>
      <dgm:spPr/>
      <dgm:t>
        <a:bodyPr/>
        <a:lstStyle/>
        <a:p>
          <a:endParaRPr lang="es-CO" sz="1200"/>
        </a:p>
      </dgm:t>
    </dgm:pt>
    <dgm:pt modelId="{C883CA4E-D112-4706-898A-A1227F583622}" type="sibTrans" cxnId="{9B889560-776A-4CBB-BAB3-ED6359EFEE0E}">
      <dgm:prSet/>
      <dgm:spPr/>
      <dgm:t>
        <a:bodyPr/>
        <a:lstStyle/>
        <a:p>
          <a:endParaRPr lang="es-CO" sz="1200"/>
        </a:p>
      </dgm:t>
    </dgm:pt>
    <dgm:pt modelId="{DB8332B0-A48F-4C4C-9F07-EA8F7BBAC5A2}">
      <dgm:prSet custT="1"/>
      <dgm:spPr>
        <a:solidFill>
          <a:srgbClr val="00E700"/>
        </a:solidFill>
      </dgm:spPr>
      <dgm:t>
        <a:bodyPr/>
        <a:lstStyle/>
        <a:p>
          <a:r>
            <a:rPr lang="es-ES" sz="1800" b="1">
              <a:latin typeface="Open Sans" panose="020B0606030504020204" pitchFamily="34" charset="0"/>
              <a:ea typeface="Open Sans" panose="020B0606030504020204" pitchFamily="34" charset="0"/>
              <a:cs typeface="Open Sans" panose="020B0606030504020204" pitchFamily="34" charset="0"/>
            </a:rPr>
            <a:t>Medida Indirecta</a:t>
          </a:r>
          <a:endParaRPr lang="es-CO" sz="1800">
            <a:latin typeface="Open Sans" panose="020B0606030504020204" pitchFamily="34" charset="0"/>
            <a:ea typeface="Open Sans" panose="020B0606030504020204" pitchFamily="34" charset="0"/>
            <a:cs typeface="Open Sans" panose="020B0606030504020204" pitchFamily="34" charset="0"/>
          </a:endParaRPr>
        </a:p>
      </dgm:t>
    </dgm:pt>
    <dgm:pt modelId="{D86B451C-1D70-43E5-A05B-341372D9DD42}" type="parTrans" cxnId="{D546D076-83A1-4CCC-95C8-E85378C5A2C0}">
      <dgm:prSet/>
      <dgm:spPr/>
      <dgm:t>
        <a:bodyPr/>
        <a:lstStyle/>
        <a:p>
          <a:endParaRPr lang="es-CO" sz="1200"/>
        </a:p>
      </dgm:t>
    </dgm:pt>
    <dgm:pt modelId="{E621B0E8-31FC-46A0-BAE4-3967824EA4AA}" type="sibTrans" cxnId="{D546D076-83A1-4CCC-95C8-E85378C5A2C0}">
      <dgm:prSet/>
      <dgm:spPr/>
      <dgm:t>
        <a:bodyPr/>
        <a:lstStyle/>
        <a:p>
          <a:endParaRPr lang="es-CO" sz="1200"/>
        </a:p>
      </dgm:t>
    </dgm:pt>
    <dgm:pt modelId="{7B8A78E7-C642-44C4-83E4-0D4E572FF4A7}" type="pres">
      <dgm:prSet presAssocID="{77047D52-5847-4B70-AB97-2DE7BBF3C03E}" presName="hierChild1" presStyleCnt="0">
        <dgm:presLayoutVars>
          <dgm:orgChart val="1"/>
          <dgm:chPref val="1"/>
          <dgm:dir/>
          <dgm:animOne val="branch"/>
          <dgm:animLvl val="lvl"/>
          <dgm:resizeHandles/>
        </dgm:presLayoutVars>
      </dgm:prSet>
      <dgm:spPr/>
    </dgm:pt>
    <dgm:pt modelId="{AA85B6ED-4D40-4DB8-9FDD-E0035B37BC5B}" type="pres">
      <dgm:prSet presAssocID="{A589986B-5574-4108-A54A-3BB498598F20}" presName="hierRoot1" presStyleCnt="0">
        <dgm:presLayoutVars>
          <dgm:hierBranch val="init"/>
        </dgm:presLayoutVars>
      </dgm:prSet>
      <dgm:spPr/>
    </dgm:pt>
    <dgm:pt modelId="{E581B3B7-14EC-4F61-8A53-791D968C198E}" type="pres">
      <dgm:prSet presAssocID="{A589986B-5574-4108-A54A-3BB498598F20}" presName="rootComposite1" presStyleCnt="0"/>
      <dgm:spPr/>
    </dgm:pt>
    <dgm:pt modelId="{AEDB545E-F6F6-4FBA-AEF9-A2E0004F573F}" type="pres">
      <dgm:prSet presAssocID="{A589986B-5574-4108-A54A-3BB498598F20}" presName="rootText1" presStyleLbl="node0" presStyleIdx="0" presStyleCnt="3">
        <dgm:presLayoutVars>
          <dgm:chPref val="3"/>
        </dgm:presLayoutVars>
      </dgm:prSet>
      <dgm:spPr/>
    </dgm:pt>
    <dgm:pt modelId="{F783A574-9C0F-42FA-90CC-0EB8B687324C}" type="pres">
      <dgm:prSet presAssocID="{A589986B-5574-4108-A54A-3BB498598F20}" presName="rootConnector1" presStyleLbl="node1" presStyleIdx="0" presStyleCnt="0"/>
      <dgm:spPr/>
    </dgm:pt>
    <dgm:pt modelId="{2AF79009-F339-4C22-B413-56EFF7E60869}" type="pres">
      <dgm:prSet presAssocID="{A589986B-5574-4108-A54A-3BB498598F20}" presName="hierChild2" presStyleCnt="0"/>
      <dgm:spPr/>
    </dgm:pt>
    <dgm:pt modelId="{8D67BCB8-784D-4096-8781-F23B36E9A3A0}" type="pres">
      <dgm:prSet presAssocID="{A589986B-5574-4108-A54A-3BB498598F20}" presName="hierChild3" presStyleCnt="0"/>
      <dgm:spPr/>
    </dgm:pt>
    <dgm:pt modelId="{32946734-64E2-485C-BDF6-4388B0F10F0F}" type="pres">
      <dgm:prSet presAssocID="{A4244CF5-DC95-4223-9A62-1D0D4CB68C7B}" presName="hierRoot1" presStyleCnt="0">
        <dgm:presLayoutVars>
          <dgm:hierBranch val="init"/>
        </dgm:presLayoutVars>
      </dgm:prSet>
      <dgm:spPr/>
    </dgm:pt>
    <dgm:pt modelId="{9073CDAE-3B26-4675-8149-94578547AE81}" type="pres">
      <dgm:prSet presAssocID="{A4244CF5-DC95-4223-9A62-1D0D4CB68C7B}" presName="rootComposite1" presStyleCnt="0"/>
      <dgm:spPr/>
    </dgm:pt>
    <dgm:pt modelId="{E4ED52CC-9D9F-4BEE-B215-64C5DD9562CD}" type="pres">
      <dgm:prSet presAssocID="{A4244CF5-DC95-4223-9A62-1D0D4CB68C7B}" presName="rootText1" presStyleLbl="node0" presStyleIdx="1" presStyleCnt="3">
        <dgm:presLayoutVars>
          <dgm:chPref val="3"/>
        </dgm:presLayoutVars>
      </dgm:prSet>
      <dgm:spPr/>
    </dgm:pt>
    <dgm:pt modelId="{E9D1D6F5-8417-48D7-9823-59B48BABF5E7}" type="pres">
      <dgm:prSet presAssocID="{A4244CF5-DC95-4223-9A62-1D0D4CB68C7B}" presName="rootConnector1" presStyleLbl="node1" presStyleIdx="0" presStyleCnt="0"/>
      <dgm:spPr/>
    </dgm:pt>
    <dgm:pt modelId="{A2D2393C-69A9-4AF4-8857-FCDA603330CA}" type="pres">
      <dgm:prSet presAssocID="{A4244CF5-DC95-4223-9A62-1D0D4CB68C7B}" presName="hierChild2" presStyleCnt="0"/>
      <dgm:spPr/>
    </dgm:pt>
    <dgm:pt modelId="{13D3F449-A98E-4633-9051-FE46E124E369}" type="pres">
      <dgm:prSet presAssocID="{A4244CF5-DC95-4223-9A62-1D0D4CB68C7B}" presName="hierChild3" presStyleCnt="0"/>
      <dgm:spPr/>
    </dgm:pt>
    <dgm:pt modelId="{8DACA68D-2A25-43F7-A24B-A367E061A2DE}" type="pres">
      <dgm:prSet presAssocID="{DB8332B0-A48F-4C4C-9F07-EA8F7BBAC5A2}" presName="hierRoot1" presStyleCnt="0">
        <dgm:presLayoutVars>
          <dgm:hierBranch val="init"/>
        </dgm:presLayoutVars>
      </dgm:prSet>
      <dgm:spPr/>
    </dgm:pt>
    <dgm:pt modelId="{9935F45F-036C-4395-AE48-AC80DD9E529C}" type="pres">
      <dgm:prSet presAssocID="{DB8332B0-A48F-4C4C-9F07-EA8F7BBAC5A2}" presName="rootComposite1" presStyleCnt="0"/>
      <dgm:spPr/>
    </dgm:pt>
    <dgm:pt modelId="{C04B3C2F-8CE8-433E-B817-5EB6DAD37BB5}" type="pres">
      <dgm:prSet presAssocID="{DB8332B0-A48F-4C4C-9F07-EA8F7BBAC5A2}" presName="rootText1" presStyleLbl="node0" presStyleIdx="2" presStyleCnt="3">
        <dgm:presLayoutVars>
          <dgm:chPref val="3"/>
        </dgm:presLayoutVars>
      </dgm:prSet>
      <dgm:spPr/>
    </dgm:pt>
    <dgm:pt modelId="{B108CD30-17AD-445F-A113-FADBFD54037E}" type="pres">
      <dgm:prSet presAssocID="{DB8332B0-A48F-4C4C-9F07-EA8F7BBAC5A2}" presName="rootConnector1" presStyleLbl="node1" presStyleIdx="0" presStyleCnt="0"/>
      <dgm:spPr/>
    </dgm:pt>
    <dgm:pt modelId="{A2B6A169-F32A-4EBE-8B86-ABB288C6A55D}" type="pres">
      <dgm:prSet presAssocID="{DB8332B0-A48F-4C4C-9F07-EA8F7BBAC5A2}" presName="hierChild2" presStyleCnt="0"/>
      <dgm:spPr/>
    </dgm:pt>
    <dgm:pt modelId="{92EE0319-36D4-49AA-BD3E-892F0973B659}" type="pres">
      <dgm:prSet presAssocID="{DB8332B0-A48F-4C4C-9F07-EA8F7BBAC5A2}" presName="hierChild3" presStyleCnt="0"/>
      <dgm:spPr/>
    </dgm:pt>
  </dgm:ptLst>
  <dgm:cxnLst>
    <dgm:cxn modelId="{2D05BA2A-2408-45E0-B93B-4BFFBEDF0680}" type="presOf" srcId="{A4244CF5-DC95-4223-9A62-1D0D4CB68C7B}" destId="{E9D1D6F5-8417-48D7-9823-59B48BABF5E7}" srcOrd="1" destOrd="0" presId="urn:microsoft.com/office/officeart/2005/8/layout/orgChart1"/>
    <dgm:cxn modelId="{9B889560-776A-4CBB-BAB3-ED6359EFEE0E}" srcId="{77047D52-5847-4B70-AB97-2DE7BBF3C03E}" destId="{A4244CF5-DC95-4223-9A62-1D0D4CB68C7B}" srcOrd="1" destOrd="0" parTransId="{D50416C1-50DD-4B96-8D00-91FC399B94B6}" sibTransId="{C883CA4E-D112-4706-898A-A1227F583622}"/>
    <dgm:cxn modelId="{2742C744-105A-4D8E-A9DA-2A24C23B2BA5}" type="presOf" srcId="{DB8332B0-A48F-4C4C-9F07-EA8F7BBAC5A2}" destId="{B108CD30-17AD-445F-A113-FADBFD54037E}" srcOrd="1" destOrd="0" presId="urn:microsoft.com/office/officeart/2005/8/layout/orgChart1"/>
    <dgm:cxn modelId="{D797C670-9624-4201-8ABD-3A17E9882CC1}" type="presOf" srcId="{77047D52-5847-4B70-AB97-2DE7BBF3C03E}" destId="{7B8A78E7-C642-44C4-83E4-0D4E572FF4A7}" srcOrd="0" destOrd="0" presId="urn:microsoft.com/office/officeart/2005/8/layout/orgChart1"/>
    <dgm:cxn modelId="{630B1D51-59EF-4EF1-AB55-8B12BCA40B4B}" type="presOf" srcId="{A589986B-5574-4108-A54A-3BB498598F20}" destId="{AEDB545E-F6F6-4FBA-AEF9-A2E0004F573F}" srcOrd="0" destOrd="0" presId="urn:microsoft.com/office/officeart/2005/8/layout/orgChart1"/>
    <dgm:cxn modelId="{D546D076-83A1-4CCC-95C8-E85378C5A2C0}" srcId="{77047D52-5847-4B70-AB97-2DE7BBF3C03E}" destId="{DB8332B0-A48F-4C4C-9F07-EA8F7BBAC5A2}" srcOrd="2" destOrd="0" parTransId="{D86B451C-1D70-43E5-A05B-341372D9DD42}" sibTransId="{E621B0E8-31FC-46A0-BAE4-3967824EA4AA}"/>
    <dgm:cxn modelId="{1C99C859-5907-41D7-B834-4A868EF5CE82}" srcId="{77047D52-5847-4B70-AB97-2DE7BBF3C03E}" destId="{A589986B-5574-4108-A54A-3BB498598F20}" srcOrd="0" destOrd="0" parTransId="{05F9BC28-51DA-4EB3-B9D2-EDD50D4EB225}" sibTransId="{61883C4F-0F7F-4F5F-A126-FA3A5C4015DC}"/>
    <dgm:cxn modelId="{804666BA-B1DA-42C8-AB23-6A8CA7B32F51}" type="presOf" srcId="{A4244CF5-DC95-4223-9A62-1D0D4CB68C7B}" destId="{E4ED52CC-9D9F-4BEE-B215-64C5DD9562CD}" srcOrd="0" destOrd="0" presId="urn:microsoft.com/office/officeart/2005/8/layout/orgChart1"/>
    <dgm:cxn modelId="{485CF6D5-1D80-41B7-A3C7-5F49B35F9B11}" type="presOf" srcId="{A589986B-5574-4108-A54A-3BB498598F20}" destId="{F783A574-9C0F-42FA-90CC-0EB8B687324C}" srcOrd="1" destOrd="0" presId="urn:microsoft.com/office/officeart/2005/8/layout/orgChart1"/>
    <dgm:cxn modelId="{97119AE4-8B38-483B-973F-09C8934941C6}" type="presOf" srcId="{DB8332B0-A48F-4C4C-9F07-EA8F7BBAC5A2}" destId="{C04B3C2F-8CE8-433E-B817-5EB6DAD37BB5}" srcOrd="0" destOrd="0" presId="urn:microsoft.com/office/officeart/2005/8/layout/orgChart1"/>
    <dgm:cxn modelId="{3D5B2AB6-FBA8-40DA-99A9-520634D45F49}" type="presParOf" srcId="{7B8A78E7-C642-44C4-83E4-0D4E572FF4A7}" destId="{AA85B6ED-4D40-4DB8-9FDD-E0035B37BC5B}" srcOrd="0" destOrd="0" presId="urn:microsoft.com/office/officeart/2005/8/layout/orgChart1"/>
    <dgm:cxn modelId="{7BCF2CAC-9B1C-4A85-9D5C-CD7341483AE7}" type="presParOf" srcId="{AA85B6ED-4D40-4DB8-9FDD-E0035B37BC5B}" destId="{E581B3B7-14EC-4F61-8A53-791D968C198E}" srcOrd="0" destOrd="0" presId="urn:microsoft.com/office/officeart/2005/8/layout/orgChart1"/>
    <dgm:cxn modelId="{264F45A5-E2D4-4001-8019-F52680B55B7F}" type="presParOf" srcId="{E581B3B7-14EC-4F61-8A53-791D968C198E}" destId="{AEDB545E-F6F6-4FBA-AEF9-A2E0004F573F}" srcOrd="0" destOrd="0" presId="urn:microsoft.com/office/officeart/2005/8/layout/orgChart1"/>
    <dgm:cxn modelId="{12A781FA-C817-4535-9AB4-9017E698AC55}" type="presParOf" srcId="{E581B3B7-14EC-4F61-8A53-791D968C198E}" destId="{F783A574-9C0F-42FA-90CC-0EB8B687324C}" srcOrd="1" destOrd="0" presId="urn:microsoft.com/office/officeart/2005/8/layout/orgChart1"/>
    <dgm:cxn modelId="{0688F914-5B22-43C1-A28F-EDBA7A9FA98A}" type="presParOf" srcId="{AA85B6ED-4D40-4DB8-9FDD-E0035B37BC5B}" destId="{2AF79009-F339-4C22-B413-56EFF7E60869}" srcOrd="1" destOrd="0" presId="urn:microsoft.com/office/officeart/2005/8/layout/orgChart1"/>
    <dgm:cxn modelId="{0938792F-16ED-425C-BFC3-F6D80654A028}" type="presParOf" srcId="{AA85B6ED-4D40-4DB8-9FDD-E0035B37BC5B}" destId="{8D67BCB8-784D-4096-8781-F23B36E9A3A0}" srcOrd="2" destOrd="0" presId="urn:microsoft.com/office/officeart/2005/8/layout/orgChart1"/>
    <dgm:cxn modelId="{E6EEB94B-9552-4F92-86B9-C58DD0D784DB}" type="presParOf" srcId="{7B8A78E7-C642-44C4-83E4-0D4E572FF4A7}" destId="{32946734-64E2-485C-BDF6-4388B0F10F0F}" srcOrd="1" destOrd="0" presId="urn:microsoft.com/office/officeart/2005/8/layout/orgChart1"/>
    <dgm:cxn modelId="{D09FB182-781D-4E7B-9FBE-6544FACD26C9}" type="presParOf" srcId="{32946734-64E2-485C-BDF6-4388B0F10F0F}" destId="{9073CDAE-3B26-4675-8149-94578547AE81}" srcOrd="0" destOrd="0" presId="urn:microsoft.com/office/officeart/2005/8/layout/orgChart1"/>
    <dgm:cxn modelId="{65BD4D0F-250D-4DB3-BD5D-12F096D2ECD8}" type="presParOf" srcId="{9073CDAE-3B26-4675-8149-94578547AE81}" destId="{E4ED52CC-9D9F-4BEE-B215-64C5DD9562CD}" srcOrd="0" destOrd="0" presId="urn:microsoft.com/office/officeart/2005/8/layout/orgChart1"/>
    <dgm:cxn modelId="{A33431FF-8755-4C71-89B8-82D2289FB6C6}" type="presParOf" srcId="{9073CDAE-3B26-4675-8149-94578547AE81}" destId="{E9D1D6F5-8417-48D7-9823-59B48BABF5E7}" srcOrd="1" destOrd="0" presId="urn:microsoft.com/office/officeart/2005/8/layout/orgChart1"/>
    <dgm:cxn modelId="{AB8ABF08-09BB-4FAC-BA74-18D62741C6FA}" type="presParOf" srcId="{32946734-64E2-485C-BDF6-4388B0F10F0F}" destId="{A2D2393C-69A9-4AF4-8857-FCDA603330CA}" srcOrd="1" destOrd="0" presId="urn:microsoft.com/office/officeart/2005/8/layout/orgChart1"/>
    <dgm:cxn modelId="{4CF9CE0F-7467-4328-8F08-F4205597C93F}" type="presParOf" srcId="{32946734-64E2-485C-BDF6-4388B0F10F0F}" destId="{13D3F449-A98E-4633-9051-FE46E124E369}" srcOrd="2" destOrd="0" presId="urn:microsoft.com/office/officeart/2005/8/layout/orgChart1"/>
    <dgm:cxn modelId="{027BF3B2-A9B6-444E-B6B2-2BF9DEB3F680}" type="presParOf" srcId="{7B8A78E7-C642-44C4-83E4-0D4E572FF4A7}" destId="{8DACA68D-2A25-43F7-A24B-A367E061A2DE}" srcOrd="2" destOrd="0" presId="urn:microsoft.com/office/officeart/2005/8/layout/orgChart1"/>
    <dgm:cxn modelId="{331DAA41-A969-4C2D-8EAD-178391B33308}" type="presParOf" srcId="{8DACA68D-2A25-43F7-A24B-A367E061A2DE}" destId="{9935F45F-036C-4395-AE48-AC80DD9E529C}" srcOrd="0" destOrd="0" presId="urn:microsoft.com/office/officeart/2005/8/layout/orgChart1"/>
    <dgm:cxn modelId="{E0E57405-F4AF-484F-96CF-9CA4B67431AC}" type="presParOf" srcId="{9935F45F-036C-4395-AE48-AC80DD9E529C}" destId="{C04B3C2F-8CE8-433E-B817-5EB6DAD37BB5}" srcOrd="0" destOrd="0" presId="urn:microsoft.com/office/officeart/2005/8/layout/orgChart1"/>
    <dgm:cxn modelId="{0A65E8F1-D502-4B76-A499-63A9EDDEBD3A}" type="presParOf" srcId="{9935F45F-036C-4395-AE48-AC80DD9E529C}" destId="{B108CD30-17AD-445F-A113-FADBFD54037E}" srcOrd="1" destOrd="0" presId="urn:microsoft.com/office/officeart/2005/8/layout/orgChart1"/>
    <dgm:cxn modelId="{64E6F955-ECB8-4274-88A1-9DA60AB74814}" type="presParOf" srcId="{8DACA68D-2A25-43F7-A24B-A367E061A2DE}" destId="{A2B6A169-F32A-4EBE-8B86-ABB288C6A55D}" srcOrd="1" destOrd="0" presId="urn:microsoft.com/office/officeart/2005/8/layout/orgChart1"/>
    <dgm:cxn modelId="{B25C1313-1422-4705-8D4E-71E6BB4F3221}" type="presParOf" srcId="{8DACA68D-2A25-43F7-A24B-A367E061A2DE}" destId="{92EE0319-36D4-49AA-BD3E-892F0973B65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5A92D-40B4-4101-8FF0-E810FF2680E7}">
      <dsp:nvSpPr>
        <dsp:cNvPr id="0" name=""/>
        <dsp:cNvSpPr/>
      </dsp:nvSpPr>
      <dsp:spPr>
        <a:xfrm rot="10800000">
          <a:off x="1764350" y="851"/>
          <a:ext cx="6448952" cy="559960"/>
        </a:xfrm>
        <a:prstGeom prst="homePlate">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927"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LEY 1715 DE 2014</a:t>
          </a:r>
        </a:p>
      </dsp:txBody>
      <dsp:txXfrm rot="10800000">
        <a:off x="1904340" y="851"/>
        <a:ext cx="6308962" cy="559960"/>
      </dsp:txXfrm>
    </dsp:sp>
    <dsp:sp modelId="{CC279F0A-BCF2-4A64-B362-22973DE48B12}">
      <dsp:nvSpPr>
        <dsp:cNvPr id="0" name=""/>
        <dsp:cNvSpPr/>
      </dsp:nvSpPr>
      <dsp:spPr>
        <a:xfrm>
          <a:off x="1484370" y="851"/>
          <a:ext cx="559960" cy="559960"/>
        </a:xfrm>
        <a:prstGeom prst="ellipse">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F3AD5DA-D309-4E63-89B5-6FCA54342033}">
      <dsp:nvSpPr>
        <dsp:cNvPr id="0" name=""/>
        <dsp:cNvSpPr/>
      </dsp:nvSpPr>
      <dsp:spPr>
        <a:xfrm rot="10800000">
          <a:off x="1764350" y="727963"/>
          <a:ext cx="6448952" cy="559960"/>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927"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LEY 2099 DE 2021 </a:t>
          </a:r>
        </a:p>
      </dsp:txBody>
      <dsp:txXfrm rot="10800000">
        <a:off x="1904340" y="727963"/>
        <a:ext cx="6308962" cy="559960"/>
      </dsp:txXfrm>
    </dsp:sp>
    <dsp:sp modelId="{E6DC4EA1-62E0-494A-8F89-EB856BA69D48}">
      <dsp:nvSpPr>
        <dsp:cNvPr id="0" name=""/>
        <dsp:cNvSpPr/>
      </dsp:nvSpPr>
      <dsp:spPr>
        <a:xfrm>
          <a:off x="1484370" y="727963"/>
          <a:ext cx="559960" cy="559960"/>
        </a:xfrm>
        <a:prstGeom prst="ellipse">
          <a:avLst/>
        </a:prstGeom>
        <a:solidFill>
          <a:srgbClr val="00E7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47C4D9C-8CB9-4800-83EC-BB254AC15CC6}">
      <dsp:nvSpPr>
        <dsp:cNvPr id="0" name=""/>
        <dsp:cNvSpPr/>
      </dsp:nvSpPr>
      <dsp:spPr>
        <a:xfrm rot="10800000">
          <a:off x="1764350" y="1455076"/>
          <a:ext cx="6448952" cy="559960"/>
        </a:xfrm>
        <a:prstGeom prst="homePlate">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927"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CREG 024 DE 2015 (Articulo 4, 7, 10, 12)</a:t>
          </a:r>
        </a:p>
      </dsp:txBody>
      <dsp:txXfrm rot="10800000">
        <a:off x="1904340" y="1455076"/>
        <a:ext cx="6308962" cy="559960"/>
      </dsp:txXfrm>
    </dsp:sp>
    <dsp:sp modelId="{02AFE2A3-F01F-4322-B54C-2E0C1D9A5043}">
      <dsp:nvSpPr>
        <dsp:cNvPr id="0" name=""/>
        <dsp:cNvSpPr/>
      </dsp:nvSpPr>
      <dsp:spPr>
        <a:xfrm>
          <a:off x="1484370" y="1455076"/>
          <a:ext cx="559960" cy="559960"/>
        </a:xfrm>
        <a:prstGeom prst="ellipse">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68DFEA8-E7B9-4E6B-8E29-EB59A360DD2E}">
      <dsp:nvSpPr>
        <dsp:cNvPr id="0" name=""/>
        <dsp:cNvSpPr/>
      </dsp:nvSpPr>
      <dsp:spPr>
        <a:xfrm rot="10800000">
          <a:off x="1764350" y="2182188"/>
          <a:ext cx="6448952" cy="559960"/>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927"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CREG 060 2019</a:t>
          </a:r>
          <a:endParaRPr lang="es-CO"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rot="10800000">
        <a:off x="1904340" y="2182188"/>
        <a:ext cx="6308962" cy="559960"/>
      </dsp:txXfrm>
    </dsp:sp>
    <dsp:sp modelId="{CB8AE726-A33B-4FFE-8FF7-464DA44FD467}">
      <dsp:nvSpPr>
        <dsp:cNvPr id="0" name=""/>
        <dsp:cNvSpPr/>
      </dsp:nvSpPr>
      <dsp:spPr>
        <a:xfrm>
          <a:off x="1484370" y="2182188"/>
          <a:ext cx="559960" cy="559960"/>
        </a:xfrm>
        <a:prstGeom prst="ellipse">
          <a:avLst/>
        </a:prstGeom>
        <a:solidFill>
          <a:srgbClr val="00E7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1E957D-3C09-43A7-AA8D-88D8A05DFD62}">
      <dsp:nvSpPr>
        <dsp:cNvPr id="0" name=""/>
        <dsp:cNvSpPr/>
      </dsp:nvSpPr>
      <dsp:spPr>
        <a:xfrm rot="10800000">
          <a:off x="1764350" y="2909300"/>
          <a:ext cx="6448952" cy="559960"/>
        </a:xfrm>
        <a:prstGeom prst="homePlate">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927"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CREG 148 2021</a:t>
          </a:r>
          <a:endParaRPr lang="es-CO"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rot="10800000">
        <a:off x="1904340" y="2909300"/>
        <a:ext cx="6308962" cy="559960"/>
      </dsp:txXfrm>
    </dsp:sp>
    <dsp:sp modelId="{48E27406-7BBA-4C30-B528-FE83CA7D67A2}">
      <dsp:nvSpPr>
        <dsp:cNvPr id="0" name=""/>
        <dsp:cNvSpPr/>
      </dsp:nvSpPr>
      <dsp:spPr>
        <a:xfrm>
          <a:off x="1484370" y="2909300"/>
          <a:ext cx="559960" cy="559960"/>
        </a:xfrm>
        <a:prstGeom prst="ellipse">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17BF438-2793-46AC-BA5F-65FB0FB4DC86}">
      <dsp:nvSpPr>
        <dsp:cNvPr id="0" name=""/>
        <dsp:cNvSpPr/>
      </dsp:nvSpPr>
      <dsp:spPr>
        <a:xfrm rot="10800000">
          <a:off x="1764350" y="3636413"/>
          <a:ext cx="6448952" cy="559960"/>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927"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CREG 101 011 de 2022</a:t>
          </a:r>
          <a:endParaRPr lang="es-CO"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rot="10800000">
        <a:off x="1904340" y="3636413"/>
        <a:ext cx="6308962" cy="559960"/>
      </dsp:txXfrm>
    </dsp:sp>
    <dsp:sp modelId="{19A42690-315B-410E-925A-F7875CE8E498}">
      <dsp:nvSpPr>
        <dsp:cNvPr id="0" name=""/>
        <dsp:cNvSpPr/>
      </dsp:nvSpPr>
      <dsp:spPr>
        <a:xfrm>
          <a:off x="1484370" y="3636413"/>
          <a:ext cx="559960" cy="559960"/>
        </a:xfrm>
        <a:prstGeom prst="ellipse">
          <a:avLst/>
        </a:prstGeom>
        <a:solidFill>
          <a:srgbClr val="00E7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96A2693-096E-4A21-9C09-44D4F9BD814C}">
      <dsp:nvSpPr>
        <dsp:cNvPr id="0" name=""/>
        <dsp:cNvSpPr/>
      </dsp:nvSpPr>
      <dsp:spPr>
        <a:xfrm rot="10800000">
          <a:off x="1764350" y="4363525"/>
          <a:ext cx="6448952" cy="559960"/>
        </a:xfrm>
        <a:prstGeom prst="homePlat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927"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CREG 174 2021</a:t>
          </a:r>
          <a:r>
            <a:rPr lang="es-CO" sz="24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 </a:t>
          </a:r>
        </a:p>
      </dsp:txBody>
      <dsp:txXfrm rot="10800000">
        <a:off x="1904340" y="4363525"/>
        <a:ext cx="6308962" cy="559960"/>
      </dsp:txXfrm>
    </dsp:sp>
    <dsp:sp modelId="{79B34AEF-FA5F-453E-B45A-52769DB9A6E1}">
      <dsp:nvSpPr>
        <dsp:cNvPr id="0" name=""/>
        <dsp:cNvSpPr/>
      </dsp:nvSpPr>
      <dsp:spPr>
        <a:xfrm>
          <a:off x="1484370" y="4363525"/>
          <a:ext cx="559960" cy="559960"/>
        </a:xfrm>
        <a:prstGeom prst="ellipse">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FBF4F-2587-449D-A0F5-4C880425F152}">
      <dsp:nvSpPr>
        <dsp:cNvPr id="0" name=""/>
        <dsp:cNvSpPr/>
      </dsp:nvSpPr>
      <dsp:spPr>
        <a:xfrm>
          <a:off x="0" y="1535"/>
          <a:ext cx="9088718" cy="615864"/>
        </a:xfrm>
        <a:prstGeom prst="roundRect">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O" sz="2400" b="1" kern="1200" dirty="0">
              <a:latin typeface="Open Sans" panose="020B0606030504020204" pitchFamily="34" charset="0"/>
              <a:ea typeface="Open Sans" panose="020B0606030504020204" pitchFamily="34" charset="0"/>
              <a:cs typeface="Open Sans" panose="020B0606030504020204" pitchFamily="34" charset="0"/>
            </a:rPr>
            <a:t>Solicitud de conexión simplificada</a:t>
          </a:r>
        </a:p>
      </dsp:txBody>
      <dsp:txXfrm>
        <a:off x="30064" y="31599"/>
        <a:ext cx="9028590" cy="555736"/>
      </dsp:txXfrm>
    </dsp:sp>
    <dsp:sp modelId="{0A6955EF-F7B3-4BEE-8FF5-4DD5BB6E6DA9}">
      <dsp:nvSpPr>
        <dsp:cNvPr id="0" name=""/>
        <dsp:cNvSpPr/>
      </dsp:nvSpPr>
      <dsp:spPr>
        <a:xfrm>
          <a:off x="0" y="617399"/>
          <a:ext cx="9088718" cy="94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67" tIns="22860" rIns="128016" bIns="22860" numCol="1" spcCol="1270" anchor="t" anchorCtr="0">
          <a:noAutofit/>
        </a:bodyPr>
        <a:lstStyle/>
        <a:p>
          <a:pPr marL="171450" lvl="1" indent="-171450" algn="just" defTabSz="800100">
            <a:lnSpc>
              <a:spcPct val="90000"/>
            </a:lnSpc>
            <a:spcBef>
              <a:spcPct val="0"/>
            </a:spcBef>
            <a:spcAft>
              <a:spcPct val="20000"/>
            </a:spcAft>
            <a:buChar char="•"/>
          </a:pPr>
          <a:r>
            <a:rPr lang="es-CO" sz="1800" kern="1200" dirty="0">
              <a:latin typeface="Open Sans" panose="020B0606030504020204" pitchFamily="34" charset="0"/>
              <a:ea typeface="Open Sans" panose="020B0606030504020204" pitchFamily="34" charset="0"/>
              <a:cs typeface="Open Sans" panose="020B0606030504020204" pitchFamily="34" charset="0"/>
            </a:rPr>
            <a:t>Usuarios nivel de tensión 1 que no sobrepasan el 50% de la capacidad nominal del transformador.</a:t>
          </a:r>
        </a:p>
        <a:p>
          <a:pPr marL="171450" lvl="1" indent="-171450" algn="just" defTabSz="800100">
            <a:lnSpc>
              <a:spcPct val="90000"/>
            </a:lnSpc>
            <a:spcBef>
              <a:spcPct val="0"/>
            </a:spcBef>
            <a:spcAft>
              <a:spcPct val="20000"/>
            </a:spcAft>
            <a:buChar char="•"/>
          </a:pPr>
          <a:r>
            <a:rPr lang="es-CO" sz="1800" kern="1200" dirty="0">
              <a:latin typeface="Open Sans" panose="020B0606030504020204" pitchFamily="34" charset="0"/>
              <a:ea typeface="Open Sans" panose="020B0606030504020204" pitchFamily="34" charset="0"/>
              <a:cs typeface="Open Sans" panose="020B0606030504020204" pitchFamily="34" charset="0"/>
            </a:rPr>
            <a:t>Usuarios de nivel de tensión 2 y 3 que no sobrepasan los 100 kW.</a:t>
          </a:r>
        </a:p>
      </dsp:txBody>
      <dsp:txXfrm>
        <a:off x="0" y="617399"/>
        <a:ext cx="9088718" cy="945696"/>
      </dsp:txXfrm>
    </dsp:sp>
    <dsp:sp modelId="{BD903677-AD66-40B1-BCC5-E6D4D9268587}">
      <dsp:nvSpPr>
        <dsp:cNvPr id="0" name=""/>
        <dsp:cNvSpPr/>
      </dsp:nvSpPr>
      <dsp:spPr>
        <a:xfrm>
          <a:off x="0" y="1563096"/>
          <a:ext cx="9088718" cy="615864"/>
        </a:xfrm>
        <a:prstGeom prst="roundRect">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O" sz="2400" b="1" kern="1200" dirty="0">
              <a:latin typeface="Open Sans" panose="020B0606030504020204" pitchFamily="34" charset="0"/>
              <a:ea typeface="Open Sans" panose="020B0606030504020204" pitchFamily="34" charset="0"/>
              <a:cs typeface="Open Sans" panose="020B0606030504020204" pitchFamily="34" charset="0"/>
            </a:rPr>
            <a:t>Estudio de conexión simplificado</a:t>
          </a:r>
        </a:p>
      </dsp:txBody>
      <dsp:txXfrm>
        <a:off x="30064" y="1593160"/>
        <a:ext cx="9028590" cy="555736"/>
      </dsp:txXfrm>
    </dsp:sp>
    <dsp:sp modelId="{458ABFEC-608B-4C6D-97D0-C851F925C076}">
      <dsp:nvSpPr>
        <dsp:cNvPr id="0" name=""/>
        <dsp:cNvSpPr/>
      </dsp:nvSpPr>
      <dsp:spPr>
        <a:xfrm>
          <a:off x="0" y="2178960"/>
          <a:ext cx="9088718" cy="94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567" tIns="22860" rIns="128016" bIns="22860" numCol="1" spcCol="1270" anchor="t" anchorCtr="0">
          <a:noAutofit/>
        </a:bodyPr>
        <a:lstStyle/>
        <a:p>
          <a:pPr marL="171450" lvl="1" indent="-171450" algn="just" defTabSz="800100">
            <a:lnSpc>
              <a:spcPct val="90000"/>
            </a:lnSpc>
            <a:spcBef>
              <a:spcPct val="0"/>
            </a:spcBef>
            <a:spcAft>
              <a:spcPct val="20000"/>
            </a:spcAft>
            <a:buChar char="•"/>
          </a:pPr>
          <a:r>
            <a:rPr lang="es-CO" sz="1800" kern="1200" dirty="0">
              <a:latin typeface="Open Sans" panose="020B0606030504020204" pitchFamily="34" charset="0"/>
              <a:ea typeface="Open Sans" panose="020B0606030504020204" pitchFamily="34" charset="0"/>
              <a:cs typeface="Open Sans" panose="020B0606030504020204" pitchFamily="34" charset="0"/>
            </a:rPr>
            <a:t>Usuarios nivel de tensión 1 que sobrepasan el 50% de la capacidad nominal del transformador.</a:t>
          </a:r>
        </a:p>
        <a:p>
          <a:pPr marL="171450" lvl="1" indent="-171450" algn="just" defTabSz="800100">
            <a:lnSpc>
              <a:spcPct val="90000"/>
            </a:lnSpc>
            <a:spcBef>
              <a:spcPct val="0"/>
            </a:spcBef>
            <a:spcAft>
              <a:spcPct val="20000"/>
            </a:spcAft>
            <a:buChar char="•"/>
          </a:pPr>
          <a:r>
            <a:rPr lang="es-CO" sz="1800" kern="1200" dirty="0">
              <a:latin typeface="Open Sans" panose="020B0606030504020204" pitchFamily="34" charset="0"/>
              <a:ea typeface="Open Sans" panose="020B0606030504020204" pitchFamily="34" charset="0"/>
              <a:cs typeface="Open Sans" panose="020B0606030504020204" pitchFamily="34" charset="0"/>
            </a:rPr>
            <a:t>Proyectos de autogeneración &gt; 100 kW.</a:t>
          </a:r>
        </a:p>
      </dsp:txBody>
      <dsp:txXfrm>
        <a:off x="0" y="2178960"/>
        <a:ext cx="9088718" cy="9456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B545E-F6F6-4FBA-AEF9-A2E0004F573F}">
      <dsp:nvSpPr>
        <dsp:cNvPr id="0" name=""/>
        <dsp:cNvSpPr/>
      </dsp:nvSpPr>
      <dsp:spPr>
        <a:xfrm>
          <a:off x="565" y="698352"/>
          <a:ext cx="2460494" cy="1230247"/>
        </a:xfrm>
        <a:prstGeom prst="rect">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Open Sans" panose="020B0606030504020204" pitchFamily="34" charset="0"/>
              <a:ea typeface="Open Sans" panose="020B0606030504020204" pitchFamily="34" charset="0"/>
              <a:cs typeface="Open Sans" panose="020B0606030504020204" pitchFamily="34" charset="0"/>
            </a:rPr>
            <a:t>Medida directa</a:t>
          </a:r>
          <a:endParaRPr lang="es-CO"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65" y="698352"/>
        <a:ext cx="2460494" cy="1230247"/>
      </dsp:txXfrm>
    </dsp:sp>
    <dsp:sp modelId="{E4ED52CC-9D9F-4BEE-B215-64C5DD9562CD}">
      <dsp:nvSpPr>
        <dsp:cNvPr id="0" name=""/>
        <dsp:cNvSpPr/>
      </dsp:nvSpPr>
      <dsp:spPr>
        <a:xfrm>
          <a:off x="2977762" y="698352"/>
          <a:ext cx="2460494" cy="1230247"/>
        </a:xfrm>
        <a:prstGeom prst="rect">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a:latin typeface="Open Sans" panose="020B0606030504020204" pitchFamily="34" charset="0"/>
              <a:ea typeface="Open Sans" panose="020B0606030504020204" pitchFamily="34" charset="0"/>
              <a:cs typeface="Open Sans" panose="020B0606030504020204" pitchFamily="34" charset="0"/>
            </a:rPr>
            <a:t>Medida Semidirecta</a:t>
          </a:r>
          <a:endParaRPr lang="es-CO" sz="1800" kern="1200">
            <a:latin typeface="Open Sans" panose="020B0606030504020204" pitchFamily="34" charset="0"/>
            <a:ea typeface="Open Sans" panose="020B0606030504020204" pitchFamily="34" charset="0"/>
            <a:cs typeface="Open Sans" panose="020B0606030504020204" pitchFamily="34" charset="0"/>
          </a:endParaRPr>
        </a:p>
      </dsp:txBody>
      <dsp:txXfrm>
        <a:off x="2977762" y="698352"/>
        <a:ext cx="2460494" cy="1230247"/>
      </dsp:txXfrm>
    </dsp:sp>
    <dsp:sp modelId="{C04B3C2F-8CE8-433E-B817-5EB6DAD37BB5}">
      <dsp:nvSpPr>
        <dsp:cNvPr id="0" name=""/>
        <dsp:cNvSpPr/>
      </dsp:nvSpPr>
      <dsp:spPr>
        <a:xfrm>
          <a:off x="5954960" y="698352"/>
          <a:ext cx="2460494" cy="1230247"/>
        </a:xfrm>
        <a:prstGeom prst="rect">
          <a:avLst/>
        </a:prstGeom>
        <a:solidFill>
          <a:srgbClr val="00E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a:latin typeface="Open Sans" panose="020B0606030504020204" pitchFamily="34" charset="0"/>
              <a:ea typeface="Open Sans" panose="020B0606030504020204" pitchFamily="34" charset="0"/>
              <a:cs typeface="Open Sans" panose="020B0606030504020204" pitchFamily="34" charset="0"/>
            </a:rPr>
            <a:t>Medida Indirecta</a:t>
          </a:r>
          <a:endParaRPr lang="es-CO" sz="1800" kern="1200">
            <a:latin typeface="Open Sans" panose="020B0606030504020204" pitchFamily="34" charset="0"/>
            <a:ea typeface="Open Sans" panose="020B0606030504020204" pitchFamily="34" charset="0"/>
            <a:cs typeface="Open Sans" panose="020B0606030504020204" pitchFamily="34" charset="0"/>
          </a:endParaRPr>
        </a:p>
      </dsp:txBody>
      <dsp:txXfrm>
        <a:off x="5954960" y="698352"/>
        <a:ext cx="2460494" cy="123024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0ED16A0-4B1B-4E2F-BCB1-D12C5699C7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3E532B83-A82F-461E-B485-C422E14A2F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2D2F2C-DF7F-4160-B675-BFD71C919E0C}" type="datetimeFigureOut">
              <a:rPr lang="es-CO" smtClean="0"/>
              <a:t>18/09/2023</a:t>
            </a:fld>
            <a:endParaRPr lang="es-CO"/>
          </a:p>
        </p:txBody>
      </p:sp>
      <p:sp>
        <p:nvSpPr>
          <p:cNvPr id="4" name="Marcador de pie de página 3">
            <a:extLst>
              <a:ext uri="{FF2B5EF4-FFF2-40B4-BE49-F238E27FC236}">
                <a16:creationId xmlns:a16="http://schemas.microsoft.com/office/drawing/2014/main" id="{1A5BC4F8-71E5-4DE0-BF7B-811236B15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515DED63-32A9-4A97-AE6B-A5B7C7AF72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746BFA-041F-40F4-92B9-F5C76880F010}" type="slidenum">
              <a:rPr lang="es-CO" smtClean="0"/>
              <a:t>‹Nº›</a:t>
            </a:fld>
            <a:endParaRPr lang="es-CO"/>
          </a:p>
        </p:txBody>
      </p:sp>
    </p:spTree>
    <p:extLst>
      <p:ext uri="{BB962C8B-B14F-4D97-AF65-F5344CB8AC3E}">
        <p14:creationId xmlns:p14="http://schemas.microsoft.com/office/powerpoint/2010/main" val="69956295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hyperlink" Target="https://www.allianzenergy.com.co/"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allianzenergy.com.co/" TargetMode="External"/><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6" name="Elipse 25">
            <a:extLst>
              <a:ext uri="{FF2B5EF4-FFF2-40B4-BE49-F238E27FC236}">
                <a16:creationId xmlns:a16="http://schemas.microsoft.com/office/drawing/2014/main" id="{4BFFE087-445F-4781-866E-BCF36F68E8F9}"/>
              </a:ext>
            </a:extLst>
          </p:cNvPr>
          <p:cNvSpPr/>
          <p:nvPr userDrawn="1"/>
        </p:nvSpPr>
        <p:spPr>
          <a:xfrm>
            <a:off x="7086774" y="1587771"/>
            <a:ext cx="3881888" cy="3855497"/>
          </a:xfrm>
          <a:prstGeom prst="ellipse">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Elipse 24">
            <a:extLst>
              <a:ext uri="{FF2B5EF4-FFF2-40B4-BE49-F238E27FC236}">
                <a16:creationId xmlns:a16="http://schemas.microsoft.com/office/drawing/2014/main" id="{A7183A3D-EC77-4210-8256-BF5051B6E08C}"/>
              </a:ext>
            </a:extLst>
          </p:cNvPr>
          <p:cNvSpPr/>
          <p:nvPr userDrawn="1"/>
        </p:nvSpPr>
        <p:spPr>
          <a:xfrm>
            <a:off x="7684873" y="1125015"/>
            <a:ext cx="3881888" cy="3855497"/>
          </a:xfrm>
          <a:prstGeom prst="ellipse">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51B4E1A9-59A5-4896-8289-A589C1D2E8B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0BB84D60-A887-4456-9BE0-173154EE2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F272933-26F4-46AC-8ADC-93A9C54FACB9}"/>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5" name="Marcador de pie de página 4">
            <a:extLst>
              <a:ext uri="{FF2B5EF4-FFF2-40B4-BE49-F238E27FC236}">
                <a16:creationId xmlns:a16="http://schemas.microsoft.com/office/drawing/2014/main" id="{F13D535D-0C4F-4873-9009-4BE12B7A6AC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083115D-E8DB-44A3-AC1F-510705D40B7E}"/>
              </a:ext>
            </a:extLst>
          </p:cNvPr>
          <p:cNvSpPr>
            <a:spLocks noGrp="1"/>
          </p:cNvSpPr>
          <p:nvPr>
            <p:ph type="sldNum" sz="quarter" idx="12"/>
          </p:nvPr>
        </p:nvSpPr>
        <p:spPr/>
        <p:txBody>
          <a:bodyPr/>
          <a:lstStyle/>
          <a:p>
            <a:fld id="{FBA3EA92-6806-4714-BF04-B9BBF672BFCC}" type="slidenum">
              <a:rPr lang="es-CO" smtClean="0"/>
              <a:t>‹Nº›</a:t>
            </a:fld>
            <a:endParaRPr lang="es-CO"/>
          </a:p>
        </p:txBody>
      </p:sp>
      <p:pic>
        <p:nvPicPr>
          <p:cNvPr id="10" name="Imagen 9">
            <a:extLst>
              <a:ext uri="{FF2B5EF4-FFF2-40B4-BE49-F238E27FC236}">
                <a16:creationId xmlns:a16="http://schemas.microsoft.com/office/drawing/2014/main" id="{A0C100BE-2701-40A3-888E-4CCCF75CB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118" t="627" r="21246" b="-627"/>
          <a:stretch/>
        </p:blipFill>
        <p:spPr>
          <a:xfrm>
            <a:off x="7384211" y="1352371"/>
            <a:ext cx="3881888" cy="3855498"/>
          </a:xfrm>
          <a:prstGeom prst="ellipse">
            <a:avLst/>
          </a:prstGeom>
          <a:ln w="76200">
            <a:solidFill>
              <a:schemeClr val="bg1">
                <a:lumMod val="95000"/>
              </a:schemeClr>
            </a:solidFill>
          </a:ln>
        </p:spPr>
      </p:pic>
      <p:pic>
        <p:nvPicPr>
          <p:cNvPr id="27" name="Imagen 26">
            <a:extLst>
              <a:ext uri="{FF2B5EF4-FFF2-40B4-BE49-F238E27FC236}">
                <a16:creationId xmlns:a16="http://schemas.microsoft.com/office/drawing/2014/main" id="{A2C85D33-512C-48E4-AEA5-E6D31175F0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84" t="-532" r="21802" b="532"/>
          <a:stretch/>
        </p:blipFill>
        <p:spPr>
          <a:xfrm>
            <a:off x="127000" y="1234753"/>
            <a:ext cx="4922219" cy="3855498"/>
          </a:xfrm>
          <a:prstGeom prst="flowChartOnlineStorage">
            <a:avLst/>
          </a:prstGeom>
        </p:spPr>
      </p:pic>
      <p:pic>
        <p:nvPicPr>
          <p:cNvPr id="28" name="Imagen 27">
            <a:extLst>
              <a:ext uri="{FF2B5EF4-FFF2-40B4-BE49-F238E27FC236}">
                <a16:creationId xmlns:a16="http://schemas.microsoft.com/office/drawing/2014/main" id="{72532619-AC64-4D18-ABB1-17FF8D15E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84" t="-532" r="21802" b="532"/>
          <a:stretch/>
        </p:blipFill>
        <p:spPr>
          <a:xfrm>
            <a:off x="279400" y="1387153"/>
            <a:ext cx="4922219" cy="3855498"/>
          </a:xfrm>
          <a:prstGeom prst="flowChartOnlineStorage">
            <a:avLst/>
          </a:prstGeom>
        </p:spPr>
      </p:pic>
    </p:spTree>
    <p:extLst>
      <p:ext uri="{BB962C8B-B14F-4D97-AF65-F5344CB8AC3E}">
        <p14:creationId xmlns:p14="http://schemas.microsoft.com/office/powerpoint/2010/main" val="3298196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D555B-AF80-4415-B687-790B9642D4A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5A959B0-9BFA-4703-8B66-5FF76AA1D87B}"/>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4" name="Marcador de pie de página 3">
            <a:extLst>
              <a:ext uri="{FF2B5EF4-FFF2-40B4-BE49-F238E27FC236}">
                <a16:creationId xmlns:a16="http://schemas.microsoft.com/office/drawing/2014/main" id="{306369E9-A2E9-42B6-BF1A-359D04DB52D5}"/>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92476F2-ECB2-491A-AB65-62E21F8B7362}"/>
              </a:ext>
            </a:extLst>
          </p:cNvPr>
          <p:cNvSpPr>
            <a:spLocks noGrp="1"/>
          </p:cNvSpPr>
          <p:nvPr>
            <p:ph type="sldNum" sz="quarter" idx="12"/>
          </p:nvPr>
        </p:nvSpPr>
        <p:spPr/>
        <p:txBody>
          <a:bodyPr/>
          <a:lstStyle/>
          <a:p>
            <a:fld id="{FBA3EA92-6806-4714-BF04-B9BBF672BFCC}" type="slidenum">
              <a:rPr lang="es-CO" smtClean="0"/>
              <a:t>‹Nº›</a:t>
            </a:fld>
            <a:endParaRPr lang="es-CO"/>
          </a:p>
        </p:txBody>
      </p:sp>
    </p:spTree>
    <p:extLst>
      <p:ext uri="{BB962C8B-B14F-4D97-AF65-F5344CB8AC3E}">
        <p14:creationId xmlns:p14="http://schemas.microsoft.com/office/powerpoint/2010/main" val="205955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819D6-A4A1-4BA7-BBDE-D56E9544AE2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3B830A3-FA6A-4D85-9638-8DEA204A9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B73194A-84CA-46D5-A689-C82820C92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8A86B18-AAE3-4A8F-AA0C-80FB4080F7DA}"/>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6" name="Marcador de pie de página 5">
            <a:extLst>
              <a:ext uri="{FF2B5EF4-FFF2-40B4-BE49-F238E27FC236}">
                <a16:creationId xmlns:a16="http://schemas.microsoft.com/office/drawing/2014/main" id="{CCEC4B3C-92B3-42B6-B76D-B14DDC7F414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9939012-63CF-4321-AB37-4DE7E6246D30}"/>
              </a:ext>
            </a:extLst>
          </p:cNvPr>
          <p:cNvSpPr>
            <a:spLocks noGrp="1"/>
          </p:cNvSpPr>
          <p:nvPr>
            <p:ph type="sldNum" sz="quarter" idx="12"/>
          </p:nvPr>
        </p:nvSpPr>
        <p:spPr/>
        <p:txBody>
          <a:bodyPr/>
          <a:lstStyle/>
          <a:p>
            <a:fld id="{FBA3EA92-6806-4714-BF04-B9BBF672BFCC}" type="slidenum">
              <a:rPr lang="es-CO" smtClean="0"/>
              <a:t>‹Nº›</a:t>
            </a:fld>
            <a:endParaRPr lang="es-CO"/>
          </a:p>
        </p:txBody>
      </p:sp>
    </p:spTree>
    <p:extLst>
      <p:ext uri="{BB962C8B-B14F-4D97-AF65-F5344CB8AC3E}">
        <p14:creationId xmlns:p14="http://schemas.microsoft.com/office/powerpoint/2010/main" val="1760106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D87CA-46B0-42C0-AC59-E0BFC86689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33572477-D015-470A-A1E5-4871C9333E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2AD1705-5C94-494C-AEA5-D8330AD7F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4C9C89-FE9D-4C44-AE9A-3BD8CD149D60}"/>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6" name="Marcador de pie de página 5">
            <a:extLst>
              <a:ext uri="{FF2B5EF4-FFF2-40B4-BE49-F238E27FC236}">
                <a16:creationId xmlns:a16="http://schemas.microsoft.com/office/drawing/2014/main" id="{C3522F56-3F34-45BD-B559-A0E268451E5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6DCB80E-D229-4762-B296-4C5A42F58488}"/>
              </a:ext>
            </a:extLst>
          </p:cNvPr>
          <p:cNvSpPr>
            <a:spLocks noGrp="1"/>
          </p:cNvSpPr>
          <p:nvPr>
            <p:ph type="sldNum" sz="quarter" idx="12"/>
          </p:nvPr>
        </p:nvSpPr>
        <p:spPr/>
        <p:txBody>
          <a:bodyPr/>
          <a:lstStyle/>
          <a:p>
            <a:fld id="{FBA3EA92-6806-4714-BF04-B9BBF672BFCC}" type="slidenum">
              <a:rPr lang="es-CO" smtClean="0"/>
              <a:t>‹Nº›</a:t>
            </a:fld>
            <a:endParaRPr lang="es-CO"/>
          </a:p>
        </p:txBody>
      </p:sp>
    </p:spTree>
    <p:extLst>
      <p:ext uri="{BB962C8B-B14F-4D97-AF65-F5344CB8AC3E}">
        <p14:creationId xmlns:p14="http://schemas.microsoft.com/office/powerpoint/2010/main" val="819629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6C91CB-91E4-4062-B09C-DBE221DE5A4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AB82B39-04E6-4921-96B3-5FF3CCD73F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5138B88-2065-4A42-888A-70C3C926E175}"/>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5" name="Marcador de pie de página 4">
            <a:extLst>
              <a:ext uri="{FF2B5EF4-FFF2-40B4-BE49-F238E27FC236}">
                <a16:creationId xmlns:a16="http://schemas.microsoft.com/office/drawing/2014/main" id="{6B3401F2-E64C-4AC8-AA67-3C26FE8771C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1859E9A-2126-4977-BFC5-A34AF803267C}"/>
              </a:ext>
            </a:extLst>
          </p:cNvPr>
          <p:cNvSpPr>
            <a:spLocks noGrp="1"/>
          </p:cNvSpPr>
          <p:nvPr>
            <p:ph type="sldNum" sz="quarter" idx="12"/>
          </p:nvPr>
        </p:nvSpPr>
        <p:spPr/>
        <p:txBody>
          <a:bodyPr/>
          <a:lstStyle/>
          <a:p>
            <a:fld id="{FBA3EA92-6806-4714-BF04-B9BBF672BFCC}" type="slidenum">
              <a:rPr lang="es-CO" smtClean="0"/>
              <a:t>‹Nº›</a:t>
            </a:fld>
            <a:endParaRPr lang="es-CO"/>
          </a:p>
        </p:txBody>
      </p:sp>
    </p:spTree>
    <p:extLst>
      <p:ext uri="{BB962C8B-B14F-4D97-AF65-F5344CB8AC3E}">
        <p14:creationId xmlns:p14="http://schemas.microsoft.com/office/powerpoint/2010/main" val="4071994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07810AD-1968-4ACE-A47B-B76561DC90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CD7D033-62A6-4C4A-B49D-BF3EC0D949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58D75F-81A7-4126-B306-DE65390BF543}"/>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5" name="Marcador de pie de página 4">
            <a:extLst>
              <a:ext uri="{FF2B5EF4-FFF2-40B4-BE49-F238E27FC236}">
                <a16:creationId xmlns:a16="http://schemas.microsoft.com/office/drawing/2014/main" id="{D28747B1-7399-409E-AE03-E371943117B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DA8F6AF-8B7C-48E3-BBBB-430D2BA26734}"/>
              </a:ext>
            </a:extLst>
          </p:cNvPr>
          <p:cNvSpPr>
            <a:spLocks noGrp="1"/>
          </p:cNvSpPr>
          <p:nvPr>
            <p:ph type="sldNum" sz="quarter" idx="12"/>
          </p:nvPr>
        </p:nvSpPr>
        <p:spPr/>
        <p:txBody>
          <a:bodyPr/>
          <a:lstStyle/>
          <a:p>
            <a:fld id="{FBA3EA92-6806-4714-BF04-B9BBF672BFCC}" type="slidenum">
              <a:rPr lang="es-CO" smtClean="0"/>
              <a:t>‹Nº›</a:t>
            </a:fld>
            <a:endParaRPr lang="es-CO"/>
          </a:p>
        </p:txBody>
      </p:sp>
    </p:spTree>
    <p:extLst>
      <p:ext uri="{BB962C8B-B14F-4D97-AF65-F5344CB8AC3E}">
        <p14:creationId xmlns:p14="http://schemas.microsoft.com/office/powerpoint/2010/main" val="1299564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olo el título">
    <p:bg>
      <p:bgPr>
        <a:blipFill dpi="0" rotWithShape="1">
          <a:blip r:embed="rId2">
            <a:alphaModFix amt="54000"/>
            <a:lum/>
          </a:blip>
          <a:srcRect/>
          <a:stretch>
            <a:fillRect l="-24000" r="61000"/>
          </a:stretch>
        </a:blipFill>
        <a:effectLst/>
      </p:bgPr>
    </p:bg>
    <p:spTree>
      <p:nvGrpSpPr>
        <p:cNvPr id="1" name=""/>
        <p:cNvGrpSpPr/>
        <p:nvPr/>
      </p:nvGrpSpPr>
      <p:grpSpPr>
        <a:xfrm>
          <a:off x="0" y="0"/>
          <a:ext cx="0" cy="0"/>
          <a:chOff x="0" y="0"/>
          <a:chExt cx="0" cy="0"/>
        </a:xfrm>
      </p:grpSpPr>
      <p:sp>
        <p:nvSpPr>
          <p:cNvPr id="6" name="Google Shape;128;p19">
            <a:extLst>
              <a:ext uri="{FF2B5EF4-FFF2-40B4-BE49-F238E27FC236}">
                <a16:creationId xmlns:a16="http://schemas.microsoft.com/office/drawing/2014/main" id="{B3D87FDB-0F51-4B3A-A0C8-80881B8B01C2}"/>
              </a:ext>
            </a:extLst>
          </p:cNvPr>
          <p:cNvSpPr txBox="1">
            <a:spLocks/>
          </p:cNvSpPr>
          <p:nvPr userDrawn="1"/>
        </p:nvSpPr>
        <p:spPr>
          <a:xfrm>
            <a:off x="1576267" y="256614"/>
            <a:ext cx="8986000" cy="1075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THIS IS A SLIDE TITLE</a:t>
            </a:r>
          </a:p>
        </p:txBody>
      </p:sp>
      <p:sp>
        <p:nvSpPr>
          <p:cNvPr id="7" name="Google Shape;129;p19">
            <a:extLst>
              <a:ext uri="{FF2B5EF4-FFF2-40B4-BE49-F238E27FC236}">
                <a16:creationId xmlns:a16="http://schemas.microsoft.com/office/drawing/2014/main" id="{895674E8-D2B3-4A24-BEED-E18B0D0E4914}"/>
              </a:ext>
            </a:extLst>
          </p:cNvPr>
          <p:cNvSpPr txBox="1">
            <a:spLocks noGrp="1"/>
          </p:cNvSpPr>
          <p:nvPr>
            <p:ph type="body" idx="1"/>
          </p:nvPr>
        </p:nvSpPr>
        <p:spPr>
          <a:xfrm>
            <a:off x="2075108" y="1798855"/>
            <a:ext cx="9447600" cy="3918000"/>
          </a:xfrm>
          <a:prstGeom prst="rect">
            <a:avLst/>
          </a:prstGeom>
        </p:spPr>
        <p:txBody>
          <a:bodyPr spcFirstLastPara="1" vert="horz" wrap="square" lIns="121900" tIns="121900" rIns="121900" bIns="121900" rtlCol="0" anchor="t" anchorCtr="0">
            <a:noAutofit/>
          </a:bodyPr>
          <a:lstStyle/>
          <a:p>
            <a:r>
              <a:rPr lang="en"/>
              <a:t>Here you have a list of items</a:t>
            </a:r>
            <a:endParaRPr/>
          </a:p>
          <a:p>
            <a:pPr>
              <a:spcBef>
                <a:spcPts val="0"/>
              </a:spcBef>
            </a:pPr>
            <a:r>
              <a:rPr lang="en"/>
              <a:t>And some text</a:t>
            </a:r>
            <a:endParaRPr/>
          </a:p>
          <a:p>
            <a:pPr>
              <a:spcBef>
                <a:spcPts val="0"/>
              </a:spcBef>
            </a:pPr>
            <a:r>
              <a:rPr lang="en"/>
              <a:t>But remember not to overload your slides with content</a:t>
            </a:r>
            <a:endParaRPr/>
          </a:p>
          <a:p>
            <a:pPr marL="0" indent="0">
              <a:buNone/>
            </a:pPr>
            <a:endParaRPr/>
          </a:p>
          <a:p>
            <a:pPr marL="0" indent="0">
              <a:buNone/>
            </a:pPr>
            <a:r>
              <a:rPr lang="en"/>
              <a:t>Your audience will listen to you or read the content, but won’t do both. </a:t>
            </a:r>
            <a:endParaRPr/>
          </a:p>
        </p:txBody>
      </p:sp>
      <p:grpSp>
        <p:nvGrpSpPr>
          <p:cNvPr id="8" name="Google Shape;131;p19">
            <a:extLst>
              <a:ext uri="{FF2B5EF4-FFF2-40B4-BE49-F238E27FC236}">
                <a16:creationId xmlns:a16="http://schemas.microsoft.com/office/drawing/2014/main" id="{60B891B0-82C2-4A50-8113-97D520BD34F0}"/>
              </a:ext>
            </a:extLst>
          </p:cNvPr>
          <p:cNvGrpSpPr/>
          <p:nvPr userDrawn="1"/>
        </p:nvGrpSpPr>
        <p:grpSpPr>
          <a:xfrm>
            <a:off x="10907925" y="581754"/>
            <a:ext cx="448712" cy="425308"/>
            <a:chOff x="5300400" y="3670175"/>
            <a:chExt cx="421300" cy="399325"/>
          </a:xfrm>
        </p:grpSpPr>
        <p:sp>
          <p:nvSpPr>
            <p:cNvPr id="9" name="Google Shape;132;p19">
              <a:extLst>
                <a:ext uri="{FF2B5EF4-FFF2-40B4-BE49-F238E27FC236}">
                  <a16:creationId xmlns:a16="http://schemas.microsoft.com/office/drawing/2014/main" id="{59E09866-4B6B-4D49-B95B-A4892A55157E}"/>
                </a:ext>
              </a:extLst>
            </p:cNvPr>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rgbClr val="FFB000"/>
            </a:solidFill>
            <a:ln>
              <a:noFill/>
            </a:ln>
          </p:spPr>
          <p:txBody>
            <a:bodyPr spcFirstLastPara="1" wrap="square" lIns="121900" tIns="121900" rIns="121900" bIns="121900" anchor="ctr" anchorCtr="0">
              <a:noAutofit/>
            </a:bodyPr>
            <a:lstStyle/>
            <a:p>
              <a:endParaRPr sz="2400"/>
            </a:p>
          </p:txBody>
        </p:sp>
        <p:sp>
          <p:nvSpPr>
            <p:cNvPr id="10" name="Google Shape;133;p19">
              <a:extLst>
                <a:ext uri="{FF2B5EF4-FFF2-40B4-BE49-F238E27FC236}">
                  <a16:creationId xmlns:a16="http://schemas.microsoft.com/office/drawing/2014/main" id="{F3ADA110-9CF4-43BA-B566-41EFA29539D0}"/>
                </a:ext>
              </a:extLst>
            </p:cNvPr>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rgbClr val="FFB000"/>
            </a:solidFill>
            <a:ln>
              <a:noFill/>
            </a:ln>
          </p:spPr>
          <p:txBody>
            <a:bodyPr spcFirstLastPara="1" wrap="square" lIns="121900" tIns="121900" rIns="121900" bIns="121900" anchor="ctr" anchorCtr="0">
              <a:noAutofit/>
            </a:bodyPr>
            <a:lstStyle/>
            <a:p>
              <a:endParaRPr sz="2400"/>
            </a:p>
          </p:txBody>
        </p:sp>
        <p:sp>
          <p:nvSpPr>
            <p:cNvPr id="11" name="Google Shape;134;p19">
              <a:extLst>
                <a:ext uri="{FF2B5EF4-FFF2-40B4-BE49-F238E27FC236}">
                  <a16:creationId xmlns:a16="http://schemas.microsoft.com/office/drawing/2014/main" id="{7123D20C-CB14-46D6-B0F9-F5FB641D5A93}"/>
                </a:ext>
              </a:extLst>
            </p:cNvPr>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rgbClr val="FFB000"/>
            </a:solidFill>
            <a:ln>
              <a:noFill/>
            </a:ln>
          </p:spPr>
          <p:txBody>
            <a:bodyPr spcFirstLastPara="1" wrap="square" lIns="121900" tIns="121900" rIns="121900" bIns="121900" anchor="ctr" anchorCtr="0">
              <a:noAutofit/>
            </a:bodyPr>
            <a:lstStyle/>
            <a:p>
              <a:endParaRPr sz="2400"/>
            </a:p>
          </p:txBody>
        </p:sp>
        <p:sp>
          <p:nvSpPr>
            <p:cNvPr id="12" name="Google Shape;135;p19">
              <a:extLst>
                <a:ext uri="{FF2B5EF4-FFF2-40B4-BE49-F238E27FC236}">
                  <a16:creationId xmlns:a16="http://schemas.microsoft.com/office/drawing/2014/main" id="{FDE1E692-7A5D-4897-9E2D-8F528649A94E}"/>
                </a:ext>
              </a:extLst>
            </p:cNvPr>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rgbClr val="FFB000"/>
            </a:solidFill>
            <a:ln>
              <a:noFill/>
            </a:ln>
          </p:spPr>
          <p:txBody>
            <a:bodyPr spcFirstLastPara="1" wrap="square" lIns="121900" tIns="121900" rIns="121900" bIns="121900" anchor="ctr" anchorCtr="0">
              <a:noAutofit/>
            </a:bodyPr>
            <a:lstStyle/>
            <a:p>
              <a:endParaRPr sz="2400"/>
            </a:p>
          </p:txBody>
        </p:sp>
        <p:sp>
          <p:nvSpPr>
            <p:cNvPr id="13" name="Google Shape;136;p19">
              <a:extLst>
                <a:ext uri="{FF2B5EF4-FFF2-40B4-BE49-F238E27FC236}">
                  <a16:creationId xmlns:a16="http://schemas.microsoft.com/office/drawing/2014/main" id="{84EE06FE-3CC7-41C8-BE93-78F7E704D66A}"/>
                </a:ext>
              </a:extLst>
            </p:cNvPr>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rgbClr val="FFB000"/>
            </a:solidFill>
            <a:ln>
              <a:noFill/>
            </a:ln>
          </p:spPr>
          <p:txBody>
            <a:bodyPr spcFirstLastPara="1" wrap="square" lIns="121900" tIns="121900" rIns="121900" bIns="121900" anchor="ctr" anchorCtr="0">
              <a:noAutofit/>
            </a:bodyPr>
            <a:lstStyle/>
            <a:p>
              <a:endParaRPr sz="2400"/>
            </a:p>
          </p:txBody>
        </p:sp>
      </p:grpSp>
      <p:sp>
        <p:nvSpPr>
          <p:cNvPr id="14" name="Google Shape;26;p5">
            <a:extLst>
              <a:ext uri="{FF2B5EF4-FFF2-40B4-BE49-F238E27FC236}">
                <a16:creationId xmlns:a16="http://schemas.microsoft.com/office/drawing/2014/main" id="{E4C2603F-8347-4B92-A89A-864FE29C66D1}"/>
              </a:ext>
            </a:extLst>
          </p:cNvPr>
          <p:cNvSpPr/>
          <p:nvPr userDrawn="1"/>
        </p:nvSpPr>
        <p:spPr>
          <a:xfrm>
            <a:off x="1694800" y="-100"/>
            <a:ext cx="10497200" cy="6858100"/>
          </a:xfrm>
          <a:prstGeom prst="rect">
            <a:avLst/>
          </a:prstGeom>
          <a:solidFill>
            <a:srgbClr val="FFFFFF"/>
          </a:solidFill>
          <a:ln>
            <a:noFill/>
          </a:ln>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28;p5">
            <a:extLst>
              <a:ext uri="{FF2B5EF4-FFF2-40B4-BE49-F238E27FC236}">
                <a16:creationId xmlns:a16="http://schemas.microsoft.com/office/drawing/2014/main" id="{54EAA129-E4DF-4864-934E-2FB43C01E490}"/>
              </a:ext>
            </a:extLst>
          </p:cNvPr>
          <p:cNvSpPr/>
          <p:nvPr userDrawn="1"/>
        </p:nvSpPr>
        <p:spPr>
          <a:xfrm>
            <a:off x="1170000" y="256681"/>
            <a:ext cx="10497200" cy="1070663"/>
          </a:xfrm>
          <a:prstGeom prst="rect">
            <a:avLst/>
          </a:prstGeom>
          <a:solidFill>
            <a:srgbClr val="0B1132"/>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32;p5">
            <a:extLst>
              <a:ext uri="{FF2B5EF4-FFF2-40B4-BE49-F238E27FC236}">
                <a16:creationId xmlns:a16="http://schemas.microsoft.com/office/drawing/2014/main" id="{1D8F3402-EBC2-4DC3-86F1-74DDBE5E1F38}"/>
              </a:ext>
            </a:extLst>
          </p:cNvPr>
          <p:cNvSpPr/>
          <p:nvPr userDrawn="1"/>
        </p:nvSpPr>
        <p:spPr>
          <a:xfrm>
            <a:off x="10591600" y="251744"/>
            <a:ext cx="1075600" cy="1075600"/>
          </a:xfrm>
          <a:prstGeom prst="rect">
            <a:avLst/>
          </a:prstGeom>
          <a:solidFill>
            <a:srgbClr val="38E8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20;p3">
            <a:extLst>
              <a:ext uri="{FF2B5EF4-FFF2-40B4-BE49-F238E27FC236}">
                <a16:creationId xmlns:a16="http://schemas.microsoft.com/office/drawing/2014/main" id="{2644B8D5-D3E8-44FE-A30E-4BA254AA19E0}"/>
              </a:ext>
            </a:extLst>
          </p:cNvPr>
          <p:cNvSpPr txBox="1">
            <a:spLocks noGrp="1"/>
          </p:cNvSpPr>
          <p:nvPr>
            <p:ph type="subTitle" idx="11"/>
          </p:nvPr>
        </p:nvSpPr>
        <p:spPr>
          <a:xfrm>
            <a:off x="2566867" y="409544"/>
            <a:ext cx="6960000" cy="760000"/>
          </a:xfrm>
          <a:prstGeom prst="rect">
            <a:avLst/>
          </a:prstGeom>
        </p:spPr>
        <p:txBody>
          <a:bodyPr spcFirstLastPara="1" wrap="square" lIns="91425" tIns="91425" rIns="91425" bIns="91425" anchor="t" anchorCtr="0"/>
          <a:lstStyle>
            <a:lvl1pPr lvl="0" rtl="0">
              <a:spcBef>
                <a:spcPts val="0"/>
              </a:spcBef>
              <a:spcAft>
                <a:spcPts val="0"/>
              </a:spcAft>
              <a:buClr>
                <a:srgbClr val="222222"/>
              </a:buClr>
              <a:buSzPts val="2400"/>
              <a:buNone/>
              <a:defRPr sz="3200">
                <a:solidFill>
                  <a:schemeClr val="bg1"/>
                </a:solidFill>
                <a:latin typeface="Nexa Bold" panose="02000000000000000000" pitchFamily="50" charset="0"/>
              </a:defRPr>
            </a:lvl1pPr>
            <a:lvl2pPr lvl="1" rtl="0">
              <a:spcBef>
                <a:spcPts val="0"/>
              </a:spcBef>
              <a:spcAft>
                <a:spcPts val="0"/>
              </a:spcAft>
              <a:buClr>
                <a:srgbClr val="222222"/>
              </a:buClr>
              <a:buSzPts val="2400"/>
              <a:buNone/>
              <a:defRPr/>
            </a:lvl2pPr>
            <a:lvl3pPr lvl="2" rtl="0">
              <a:spcBef>
                <a:spcPts val="0"/>
              </a:spcBef>
              <a:spcAft>
                <a:spcPts val="0"/>
              </a:spcAft>
              <a:buClr>
                <a:srgbClr val="222222"/>
              </a:buClr>
              <a:buSzPts val="2400"/>
              <a:buNone/>
              <a:defRPr/>
            </a:lvl3pPr>
            <a:lvl4pPr lvl="3" rtl="0">
              <a:spcBef>
                <a:spcPts val="0"/>
              </a:spcBef>
              <a:spcAft>
                <a:spcPts val="0"/>
              </a:spcAft>
              <a:buClr>
                <a:srgbClr val="222222"/>
              </a:buClr>
              <a:buSzPts val="2400"/>
              <a:buNone/>
              <a:defRPr sz="3200"/>
            </a:lvl4pPr>
            <a:lvl5pPr lvl="4" rtl="0">
              <a:spcBef>
                <a:spcPts val="0"/>
              </a:spcBef>
              <a:spcAft>
                <a:spcPts val="0"/>
              </a:spcAft>
              <a:buClr>
                <a:srgbClr val="222222"/>
              </a:buClr>
              <a:buSzPts val="2400"/>
              <a:buNone/>
              <a:defRPr sz="3200"/>
            </a:lvl5pPr>
            <a:lvl6pPr lvl="5" rtl="0">
              <a:spcBef>
                <a:spcPts val="0"/>
              </a:spcBef>
              <a:spcAft>
                <a:spcPts val="0"/>
              </a:spcAft>
              <a:buClr>
                <a:srgbClr val="222222"/>
              </a:buClr>
              <a:buSzPts val="2400"/>
              <a:buNone/>
              <a:defRPr sz="3200"/>
            </a:lvl6pPr>
            <a:lvl7pPr lvl="6" rtl="0">
              <a:spcBef>
                <a:spcPts val="0"/>
              </a:spcBef>
              <a:spcAft>
                <a:spcPts val="0"/>
              </a:spcAft>
              <a:buClr>
                <a:srgbClr val="222222"/>
              </a:buClr>
              <a:buSzPts val="2400"/>
              <a:buNone/>
              <a:defRPr sz="3200"/>
            </a:lvl7pPr>
            <a:lvl8pPr lvl="7" rtl="0">
              <a:spcBef>
                <a:spcPts val="0"/>
              </a:spcBef>
              <a:spcAft>
                <a:spcPts val="0"/>
              </a:spcAft>
              <a:buClr>
                <a:srgbClr val="222222"/>
              </a:buClr>
              <a:buSzPts val="2400"/>
              <a:buNone/>
              <a:defRPr sz="3200"/>
            </a:lvl8pPr>
            <a:lvl9pPr lvl="8" rtl="0">
              <a:spcBef>
                <a:spcPts val="0"/>
              </a:spcBef>
              <a:spcAft>
                <a:spcPts val="0"/>
              </a:spcAft>
              <a:buClr>
                <a:srgbClr val="222222"/>
              </a:buClr>
              <a:buSzPts val="2400"/>
              <a:buNone/>
              <a:defRPr sz="3200"/>
            </a:lvl9pPr>
          </a:lstStyle>
          <a:p>
            <a:endParaRPr dirty="0"/>
          </a:p>
        </p:txBody>
      </p:sp>
      <p:pic>
        <p:nvPicPr>
          <p:cNvPr id="17" name="Imagen 16">
            <a:extLst>
              <a:ext uri="{FF2B5EF4-FFF2-40B4-BE49-F238E27FC236}">
                <a16:creationId xmlns:a16="http://schemas.microsoft.com/office/drawing/2014/main" id="{799637EB-A54D-45B3-9D81-1035FCEDF9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36" y="5716855"/>
            <a:ext cx="1595498" cy="1070663"/>
          </a:xfrm>
          <a:prstGeom prst="rect">
            <a:avLst/>
          </a:prstGeom>
        </p:spPr>
      </p:pic>
      <p:sp>
        <p:nvSpPr>
          <p:cNvPr id="2" name="Rectángulo 1">
            <a:extLst>
              <a:ext uri="{FF2B5EF4-FFF2-40B4-BE49-F238E27FC236}">
                <a16:creationId xmlns:a16="http://schemas.microsoft.com/office/drawing/2014/main" id="{7F98300A-511B-4E7D-BFAC-E2D492486AAF}"/>
              </a:ext>
            </a:extLst>
          </p:cNvPr>
          <p:cNvSpPr/>
          <p:nvPr userDrawn="1"/>
        </p:nvSpPr>
        <p:spPr>
          <a:xfrm>
            <a:off x="0" y="-99"/>
            <a:ext cx="12192000" cy="6858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8" name="Conector recto 17">
            <a:extLst>
              <a:ext uri="{FF2B5EF4-FFF2-40B4-BE49-F238E27FC236}">
                <a16:creationId xmlns:a16="http://schemas.microsoft.com/office/drawing/2014/main" id="{1F086F8F-2D1B-491A-9114-00702105EF6A}"/>
              </a:ext>
            </a:extLst>
          </p:cNvPr>
          <p:cNvCxnSpPr>
            <a:cxnSpLocks/>
          </p:cNvCxnSpPr>
          <p:nvPr userDrawn="1"/>
        </p:nvCxnSpPr>
        <p:spPr>
          <a:xfrm>
            <a:off x="0" y="949911"/>
            <a:ext cx="6912528" cy="0"/>
          </a:xfrm>
          <a:prstGeom prst="line">
            <a:avLst/>
          </a:prstGeom>
          <a:ln w="38100">
            <a:solidFill>
              <a:srgbClr val="38E86B"/>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B5B47967-14B2-4F60-8480-6CA22D995A91}"/>
              </a:ext>
            </a:extLst>
          </p:cNvPr>
          <p:cNvCxnSpPr>
            <a:cxnSpLocks/>
          </p:cNvCxnSpPr>
          <p:nvPr userDrawn="1"/>
        </p:nvCxnSpPr>
        <p:spPr>
          <a:xfrm>
            <a:off x="0" y="6484551"/>
            <a:ext cx="8643668" cy="0"/>
          </a:xfrm>
          <a:prstGeom prst="line">
            <a:avLst/>
          </a:prstGeom>
          <a:ln w="38100">
            <a:solidFill>
              <a:srgbClr val="38E86B"/>
            </a:solidFill>
          </a:ln>
        </p:spPr>
        <p:style>
          <a:lnRef idx="1">
            <a:schemeClr val="accent1"/>
          </a:lnRef>
          <a:fillRef idx="0">
            <a:schemeClr val="accent1"/>
          </a:fillRef>
          <a:effectRef idx="0">
            <a:schemeClr val="accent1"/>
          </a:effectRef>
          <a:fontRef idx="minor">
            <a:schemeClr val="tx1"/>
          </a:fontRef>
        </p:style>
      </p:cxnSp>
      <p:sp>
        <p:nvSpPr>
          <p:cNvPr id="21" name="Marcador de número de diapositiva 23">
            <a:extLst>
              <a:ext uri="{FF2B5EF4-FFF2-40B4-BE49-F238E27FC236}">
                <a16:creationId xmlns:a16="http://schemas.microsoft.com/office/drawing/2014/main" id="{1E8372D1-A880-4379-A160-78A26C856FEB}"/>
              </a:ext>
            </a:extLst>
          </p:cNvPr>
          <p:cNvSpPr>
            <a:spLocks noGrp="1"/>
          </p:cNvSpPr>
          <p:nvPr>
            <p:ph type="sldNum" sz="quarter" idx="12"/>
          </p:nvPr>
        </p:nvSpPr>
        <p:spPr>
          <a:xfrm>
            <a:off x="7050024" y="6549210"/>
            <a:ext cx="2743200" cy="273988"/>
          </a:xfrm>
        </p:spPr>
        <p:txBody>
          <a:bodyPr/>
          <a:lstStyle/>
          <a:p>
            <a:fld id="{C7359787-9196-430A-AB44-198D3AB2D87C}" type="slidenum">
              <a:rPr lang="es-CO" b="1" smtClean="0">
                <a:solidFill>
                  <a:schemeClr val="tx1"/>
                </a:solidFill>
                <a:latin typeface="Nexa Bold" panose="02000000000000000000" pitchFamily="50" charset="0"/>
              </a:rPr>
              <a:t>‹Nº›</a:t>
            </a:fld>
            <a:endParaRPr lang="es-CO" b="1" dirty="0">
              <a:solidFill>
                <a:schemeClr val="tx1"/>
              </a:solidFill>
              <a:latin typeface="Nexa Bold" panose="02000000000000000000" pitchFamily="50" charset="0"/>
            </a:endParaRPr>
          </a:p>
        </p:txBody>
      </p:sp>
      <p:sp>
        <p:nvSpPr>
          <p:cNvPr id="35" name="CuadroTexto 34">
            <a:hlinkClick r:id="rId4"/>
            <a:extLst>
              <a:ext uri="{FF2B5EF4-FFF2-40B4-BE49-F238E27FC236}">
                <a16:creationId xmlns:a16="http://schemas.microsoft.com/office/drawing/2014/main" id="{2ED717C1-438A-4671-B9FD-4A31C1B4B2FF}"/>
              </a:ext>
            </a:extLst>
          </p:cNvPr>
          <p:cNvSpPr txBox="1"/>
          <p:nvPr userDrawn="1"/>
        </p:nvSpPr>
        <p:spPr>
          <a:xfrm>
            <a:off x="173625" y="6489561"/>
            <a:ext cx="4937760" cy="276999"/>
          </a:xfrm>
          <a:prstGeom prst="rect">
            <a:avLst/>
          </a:prstGeom>
          <a:noFill/>
        </p:spPr>
        <p:txBody>
          <a:bodyPr wrap="square" rtlCol="0">
            <a:spAutoFit/>
          </a:bodyPr>
          <a:lstStyle/>
          <a:p>
            <a:r>
              <a:rPr lang="es-CO" sz="1200" b="1" i="1" dirty="0">
                <a:solidFill>
                  <a:schemeClr val="bg1">
                    <a:lumMod val="50000"/>
                  </a:schemeClr>
                </a:solidFill>
                <a:latin typeface="Nexa Bold" panose="02000000000000000000" pitchFamily="50" charset="0"/>
                <a:cs typeface="Arial" panose="020B0604020202020204" pitchFamily="34" charset="0"/>
              </a:rPr>
              <a:t>allianzenergy.com.co</a:t>
            </a:r>
          </a:p>
        </p:txBody>
      </p:sp>
      <p:pic>
        <p:nvPicPr>
          <p:cNvPr id="41" name="Imagen 40">
            <a:extLst>
              <a:ext uri="{FF2B5EF4-FFF2-40B4-BE49-F238E27FC236}">
                <a16:creationId xmlns:a16="http://schemas.microsoft.com/office/drawing/2014/main" id="{674A20ED-FEAD-415A-9332-7A6B42DD3023}"/>
              </a:ext>
            </a:extLst>
          </p:cNvPr>
          <p:cNvPicPr>
            <a:picLocks noChangeAspect="1"/>
          </p:cNvPicPr>
          <p:nvPr userDrawn="1"/>
        </p:nvPicPr>
        <p:blipFill rotWithShape="1">
          <a:blip r:embed="rId5"/>
          <a:srcRect r="42309" b="43772"/>
          <a:stretch/>
        </p:blipFill>
        <p:spPr>
          <a:xfrm>
            <a:off x="10338468" y="5098059"/>
            <a:ext cx="1853532" cy="1785956"/>
          </a:xfrm>
          <a:prstGeom prst="rect">
            <a:avLst/>
          </a:prstGeom>
        </p:spPr>
      </p:pic>
      <p:pic>
        <p:nvPicPr>
          <p:cNvPr id="43" name="Imagen 42">
            <a:extLst>
              <a:ext uri="{FF2B5EF4-FFF2-40B4-BE49-F238E27FC236}">
                <a16:creationId xmlns:a16="http://schemas.microsoft.com/office/drawing/2014/main" id="{F192239C-D114-4FB8-9654-79E32C7CA8EC}"/>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4275" y="5543595"/>
            <a:ext cx="1598907" cy="1054435"/>
          </a:xfrm>
          <a:prstGeom prst="rect">
            <a:avLst/>
          </a:prstGeom>
        </p:spPr>
      </p:pic>
      <p:sp>
        <p:nvSpPr>
          <p:cNvPr id="44" name="Título 43">
            <a:extLst>
              <a:ext uri="{FF2B5EF4-FFF2-40B4-BE49-F238E27FC236}">
                <a16:creationId xmlns:a16="http://schemas.microsoft.com/office/drawing/2014/main" id="{24652758-E021-4E34-8F3F-9AC0156CDF5E}"/>
              </a:ext>
            </a:extLst>
          </p:cNvPr>
          <p:cNvSpPr>
            <a:spLocks noGrp="1"/>
          </p:cNvSpPr>
          <p:nvPr>
            <p:ph type="title"/>
          </p:nvPr>
        </p:nvSpPr>
        <p:spPr>
          <a:xfrm>
            <a:off x="431876" y="205052"/>
            <a:ext cx="11304851" cy="860832"/>
          </a:xfrm>
        </p:spPr>
        <p:txBody>
          <a:bodyPr>
            <a:normAutofit/>
          </a:bodyPr>
          <a:lstStyle>
            <a:lvl1pPr>
              <a:defRPr sz="2400">
                <a:latin typeface="COCOGOOSE" panose="02000000000000000000" pitchFamily="2"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2768258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59DCF2D-8039-45F3-9115-61627317100F}"/>
              </a:ext>
            </a:extLst>
          </p:cNvPr>
          <p:cNvSpPr>
            <a:spLocks noGrp="1"/>
          </p:cNvSpPr>
          <p:nvPr>
            <p:ph type="ctrTitle"/>
          </p:nvPr>
        </p:nvSpPr>
        <p:spPr>
          <a:xfrm>
            <a:off x="1824942" y="1874718"/>
            <a:ext cx="9144000" cy="2387600"/>
          </a:xfrm>
        </p:spPr>
        <p:txBody>
          <a:bodyPr>
            <a:normAutofit/>
          </a:bodyPr>
          <a:lstStyle/>
          <a:p>
            <a:r>
              <a:rPr lang="es-ES" sz="4000" dirty="0">
                <a:effectLst/>
                <a:latin typeface="Cocogoose Pro" panose="00000500000000000000" pitchFamily="2" charset="0"/>
                <a:ea typeface="Arial" panose="020B0604020202020204" pitchFamily="34" charset="0"/>
              </a:rPr>
              <a:t>Titulo</a:t>
            </a:r>
            <a:endParaRPr lang="es-CO" sz="4000" dirty="0">
              <a:latin typeface="Cocogoose Pro" panose="00000500000000000000" pitchFamily="2" charset="0"/>
            </a:endParaRPr>
          </a:p>
        </p:txBody>
      </p:sp>
      <p:cxnSp>
        <p:nvCxnSpPr>
          <p:cNvPr id="7" name="Conector recto 6">
            <a:extLst>
              <a:ext uri="{FF2B5EF4-FFF2-40B4-BE49-F238E27FC236}">
                <a16:creationId xmlns:a16="http://schemas.microsoft.com/office/drawing/2014/main" id="{F31C9C35-5B6D-43C6-A0B7-C4426A4E144D}"/>
              </a:ext>
            </a:extLst>
          </p:cNvPr>
          <p:cNvCxnSpPr>
            <a:cxnSpLocks/>
          </p:cNvCxnSpPr>
          <p:nvPr userDrawn="1"/>
        </p:nvCxnSpPr>
        <p:spPr>
          <a:xfrm>
            <a:off x="788565" y="4562475"/>
            <a:ext cx="11403435" cy="0"/>
          </a:xfrm>
          <a:prstGeom prst="line">
            <a:avLst/>
          </a:prstGeom>
          <a:ln w="38100">
            <a:solidFill>
              <a:srgbClr val="38E86B"/>
            </a:solidFill>
          </a:ln>
        </p:spPr>
        <p:style>
          <a:lnRef idx="1">
            <a:schemeClr val="accent1"/>
          </a:lnRef>
          <a:fillRef idx="0">
            <a:schemeClr val="accent1"/>
          </a:fillRef>
          <a:effectRef idx="0">
            <a:schemeClr val="accent1"/>
          </a:effectRef>
          <a:fontRef idx="minor">
            <a:schemeClr val="tx1"/>
          </a:fontRef>
        </p:style>
      </p:cxnSp>
      <p:sp>
        <p:nvSpPr>
          <p:cNvPr id="10" name="CuadroTexto 9">
            <a:hlinkClick r:id="rId2"/>
            <a:extLst>
              <a:ext uri="{FF2B5EF4-FFF2-40B4-BE49-F238E27FC236}">
                <a16:creationId xmlns:a16="http://schemas.microsoft.com/office/drawing/2014/main" id="{EC67905E-C39D-4FC8-B4FC-5466B098ECAD}"/>
              </a:ext>
            </a:extLst>
          </p:cNvPr>
          <p:cNvSpPr txBox="1"/>
          <p:nvPr userDrawn="1"/>
        </p:nvSpPr>
        <p:spPr>
          <a:xfrm>
            <a:off x="525349" y="6564385"/>
            <a:ext cx="4937760" cy="276999"/>
          </a:xfrm>
          <a:prstGeom prst="rect">
            <a:avLst/>
          </a:prstGeom>
          <a:noFill/>
        </p:spPr>
        <p:txBody>
          <a:bodyPr wrap="square" rtlCol="0">
            <a:spAutoFit/>
          </a:bodyPr>
          <a:lstStyle/>
          <a:p>
            <a:r>
              <a:rPr lang="es-CO" sz="1200" b="1" dirty="0">
                <a:solidFill>
                  <a:schemeClr val="bg1">
                    <a:lumMod val="50000"/>
                  </a:schemeClr>
                </a:solidFill>
                <a:latin typeface="Nexa Bold" panose="02000000000000000000" pitchFamily="50" charset="0"/>
                <a:cs typeface="Arial" panose="020B0604020202020204" pitchFamily="34" charset="0"/>
              </a:rPr>
              <a:t>Allianz </a:t>
            </a:r>
            <a:r>
              <a:rPr lang="es-CO" sz="1200" b="1" dirty="0" err="1">
                <a:solidFill>
                  <a:schemeClr val="bg1">
                    <a:lumMod val="50000"/>
                  </a:schemeClr>
                </a:solidFill>
                <a:latin typeface="Nexa Bold" panose="02000000000000000000" pitchFamily="50" charset="0"/>
                <a:cs typeface="Arial" panose="020B0604020202020204" pitchFamily="34" charset="0"/>
              </a:rPr>
              <a:t>energy</a:t>
            </a:r>
            <a:endParaRPr lang="es-CO" sz="1200" b="1" dirty="0">
              <a:solidFill>
                <a:schemeClr val="bg1">
                  <a:lumMod val="50000"/>
                </a:schemeClr>
              </a:solidFill>
              <a:latin typeface="Nexa Bold" panose="02000000000000000000" pitchFamily="50" charset="0"/>
              <a:cs typeface="Arial" panose="020B0604020202020204" pitchFamily="34" charset="0"/>
            </a:endParaRPr>
          </a:p>
        </p:txBody>
      </p:sp>
      <p:pic>
        <p:nvPicPr>
          <p:cNvPr id="11" name="Imagen 10">
            <a:extLst>
              <a:ext uri="{FF2B5EF4-FFF2-40B4-BE49-F238E27FC236}">
                <a16:creationId xmlns:a16="http://schemas.microsoft.com/office/drawing/2014/main" id="{69B6762B-5425-4E3E-A4E1-349438A6C91F}"/>
              </a:ext>
            </a:extLst>
          </p:cNvPr>
          <p:cNvPicPr>
            <a:picLocks noChangeAspect="1"/>
          </p:cNvPicPr>
          <p:nvPr userDrawn="1"/>
        </p:nvPicPr>
        <p:blipFill>
          <a:blip r:embed="rId3"/>
          <a:stretch>
            <a:fillRect/>
          </a:stretch>
        </p:blipFill>
        <p:spPr>
          <a:xfrm>
            <a:off x="173625" y="6203063"/>
            <a:ext cx="1545524" cy="638321"/>
          </a:xfrm>
          <a:prstGeom prst="rect">
            <a:avLst/>
          </a:prstGeom>
        </p:spPr>
      </p:pic>
      <p:pic>
        <p:nvPicPr>
          <p:cNvPr id="13" name="Imagen 12">
            <a:extLst>
              <a:ext uri="{FF2B5EF4-FFF2-40B4-BE49-F238E27FC236}">
                <a16:creationId xmlns:a16="http://schemas.microsoft.com/office/drawing/2014/main" id="{DCE78ABA-950C-4F2B-AF1D-7600673FE64D}"/>
              </a:ext>
            </a:extLst>
          </p:cNvPr>
          <p:cNvPicPr>
            <a:picLocks noChangeAspect="1"/>
          </p:cNvPicPr>
          <p:nvPr userDrawn="1"/>
        </p:nvPicPr>
        <p:blipFill rotWithShape="1">
          <a:blip r:embed="rId4"/>
          <a:srcRect l="59491" t="26197" r="8984"/>
          <a:stretch/>
        </p:blipFill>
        <p:spPr>
          <a:xfrm>
            <a:off x="0" y="16615"/>
            <a:ext cx="12192000" cy="891343"/>
          </a:xfrm>
          <a:prstGeom prst="rect">
            <a:avLst/>
          </a:prstGeom>
        </p:spPr>
      </p:pic>
      <p:pic>
        <p:nvPicPr>
          <p:cNvPr id="15" name="Imagen 14">
            <a:extLst>
              <a:ext uri="{FF2B5EF4-FFF2-40B4-BE49-F238E27FC236}">
                <a16:creationId xmlns:a16="http://schemas.microsoft.com/office/drawing/2014/main" id="{59E45FA3-18EF-4EE3-A90C-7D0672DE669F}"/>
              </a:ext>
            </a:extLst>
          </p:cNvPr>
          <p:cNvPicPr>
            <a:picLocks noChangeAspect="1"/>
          </p:cNvPicPr>
          <p:nvPr userDrawn="1"/>
        </p:nvPicPr>
        <p:blipFill rotWithShape="1">
          <a:blip r:embed="rId5"/>
          <a:srcRect r="43163" b="46540"/>
          <a:stretch/>
        </p:blipFill>
        <p:spPr>
          <a:xfrm>
            <a:off x="10372843" y="5151711"/>
            <a:ext cx="1819157" cy="1707828"/>
          </a:xfrm>
          <a:prstGeom prst="rect">
            <a:avLst/>
          </a:prstGeom>
        </p:spPr>
      </p:pic>
      <p:pic>
        <p:nvPicPr>
          <p:cNvPr id="17" name="Imagen 16">
            <a:extLst>
              <a:ext uri="{FF2B5EF4-FFF2-40B4-BE49-F238E27FC236}">
                <a16:creationId xmlns:a16="http://schemas.microsoft.com/office/drawing/2014/main" id="{10A9D1FA-F6CA-4AED-939C-74C2205129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74275" y="5543595"/>
            <a:ext cx="1598907" cy="1054435"/>
          </a:xfrm>
          <a:prstGeom prst="rect">
            <a:avLst/>
          </a:prstGeom>
        </p:spPr>
      </p:pic>
    </p:spTree>
    <p:extLst>
      <p:ext uri="{BB962C8B-B14F-4D97-AF65-F5344CB8AC3E}">
        <p14:creationId xmlns:p14="http://schemas.microsoft.com/office/powerpoint/2010/main" val="284476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8CA8DE8D-9DE0-4795-AB6D-67B9E2B4849C}"/>
              </a:ext>
            </a:extLst>
          </p:cNvPr>
          <p:cNvSpPr txBox="1"/>
          <p:nvPr userDrawn="1"/>
        </p:nvSpPr>
        <p:spPr>
          <a:xfrm>
            <a:off x="368300" y="2444234"/>
            <a:ext cx="6096000" cy="369332"/>
          </a:xfrm>
          <a:prstGeom prst="rect">
            <a:avLst/>
          </a:prstGeom>
          <a:noFill/>
        </p:spPr>
        <p:txBody>
          <a:bodyPr wrap="square">
            <a:spAutoFit/>
          </a:bodyPr>
          <a:lstStyle/>
          <a:p>
            <a:r>
              <a:rPr lang="es-CO" sz="1800" b="1" dirty="0">
                <a:latin typeface="Open Sans" panose="020B0606030504020204" pitchFamily="34" charset="0"/>
                <a:ea typeface="Open Sans" panose="020B0606030504020204" pitchFamily="34" charset="0"/>
                <a:cs typeface="Open Sans" panose="020B0606030504020204" pitchFamily="34" charset="0"/>
              </a:rPr>
              <a:t>ASESORÍA Y CONSULTORÍA PERSONALIZADA</a:t>
            </a:r>
          </a:p>
        </p:txBody>
      </p:sp>
      <p:sp>
        <p:nvSpPr>
          <p:cNvPr id="17" name="CuadroTexto 16">
            <a:extLst>
              <a:ext uri="{FF2B5EF4-FFF2-40B4-BE49-F238E27FC236}">
                <a16:creationId xmlns:a16="http://schemas.microsoft.com/office/drawing/2014/main" id="{ADDD2C1C-BFD0-4B74-9A22-0EB36C3ACE73}"/>
              </a:ext>
            </a:extLst>
          </p:cNvPr>
          <p:cNvSpPr txBox="1"/>
          <p:nvPr userDrawn="1"/>
        </p:nvSpPr>
        <p:spPr>
          <a:xfrm>
            <a:off x="368300" y="2813566"/>
            <a:ext cx="6096000" cy="369332"/>
          </a:xfrm>
          <a:prstGeom prst="rect">
            <a:avLst/>
          </a:prstGeom>
          <a:noFill/>
        </p:spPr>
        <p:txBody>
          <a:bodyPr wrap="square">
            <a:spAutoFit/>
          </a:bodyPr>
          <a:lstStyle/>
          <a:p>
            <a:r>
              <a:rPr lang="es-ES" sz="1800" b="0" dirty="0">
                <a:latin typeface="Open Sans" panose="020B0606030504020204" pitchFamily="34" charset="0"/>
                <a:ea typeface="Open Sans" panose="020B0606030504020204" pitchFamily="34" charset="0"/>
                <a:cs typeface="Open Sans" panose="020B0606030504020204" pitchFamily="34" charset="0"/>
              </a:rPr>
              <a:t>ETAPA 1 | PRESENTACIÓN Y MEMORIAS</a:t>
            </a:r>
            <a:endParaRPr lang="es-CO" sz="1800" b="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Conector recto 11">
            <a:extLst>
              <a:ext uri="{FF2B5EF4-FFF2-40B4-BE49-F238E27FC236}">
                <a16:creationId xmlns:a16="http://schemas.microsoft.com/office/drawing/2014/main" id="{00BDF6D1-5AA6-4D3E-B7F1-65AC3FA5A9DB}"/>
              </a:ext>
            </a:extLst>
          </p:cNvPr>
          <p:cNvCxnSpPr/>
          <p:nvPr userDrawn="1"/>
        </p:nvCxnSpPr>
        <p:spPr>
          <a:xfrm>
            <a:off x="0" y="3505200"/>
            <a:ext cx="5956300" cy="0"/>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9A26E6B0-E24A-4760-9BEC-AB0A457CF3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038" y="5438214"/>
            <a:ext cx="1143962" cy="1143962"/>
          </a:xfrm>
          <a:prstGeom prst="rect">
            <a:avLst/>
          </a:prstGeom>
        </p:spPr>
      </p:pic>
      <p:sp>
        <p:nvSpPr>
          <p:cNvPr id="21" name="CuadroTexto 20">
            <a:extLst>
              <a:ext uri="{FF2B5EF4-FFF2-40B4-BE49-F238E27FC236}">
                <a16:creationId xmlns:a16="http://schemas.microsoft.com/office/drawing/2014/main" id="{C35F9084-2807-40CA-9DE1-C9BF69D53186}"/>
              </a:ext>
            </a:extLst>
          </p:cNvPr>
          <p:cNvSpPr txBox="1"/>
          <p:nvPr userDrawn="1"/>
        </p:nvSpPr>
        <p:spPr>
          <a:xfrm>
            <a:off x="368300" y="3753366"/>
            <a:ext cx="6096000" cy="369332"/>
          </a:xfrm>
          <a:prstGeom prst="rect">
            <a:avLst/>
          </a:prstGeom>
          <a:noFill/>
        </p:spPr>
        <p:txBody>
          <a:bodyPr wrap="square">
            <a:spAutoFit/>
          </a:bodyPr>
          <a:lstStyle/>
          <a:p>
            <a:r>
              <a:rPr lang="es-ES" sz="1800" b="0" dirty="0">
                <a:latin typeface="Open Sans" panose="020B0606030504020204" pitchFamily="34" charset="0"/>
                <a:ea typeface="Open Sans" panose="020B0606030504020204" pitchFamily="34" charset="0"/>
                <a:cs typeface="Open Sans" panose="020B0606030504020204" pitchFamily="34" charset="0"/>
              </a:rPr>
              <a:t>ALZ ENERGY – CHILCO | 2023</a:t>
            </a:r>
            <a:endParaRPr lang="es-CO" sz="1800" b="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a:extLst>
              <a:ext uri="{FF2B5EF4-FFF2-40B4-BE49-F238E27FC236}">
                <a16:creationId xmlns:a16="http://schemas.microsoft.com/office/drawing/2014/main" id="{CD02B684-B5E2-4A59-932F-8FE5316D69F5}"/>
              </a:ext>
            </a:extLst>
          </p:cNvPr>
          <p:cNvPicPr>
            <a:picLocks noChangeAspect="1"/>
          </p:cNvPicPr>
          <p:nvPr userDrawn="1"/>
        </p:nvPicPr>
        <p:blipFill>
          <a:blip r:embed="rId3"/>
          <a:stretch>
            <a:fillRect/>
          </a:stretch>
        </p:blipFill>
        <p:spPr>
          <a:xfrm>
            <a:off x="6096000" y="735070"/>
            <a:ext cx="6096000" cy="5880065"/>
          </a:xfrm>
          <a:prstGeom prst="rect">
            <a:avLst/>
          </a:prstGeom>
        </p:spPr>
      </p:pic>
    </p:spTree>
    <p:extLst>
      <p:ext uri="{BB962C8B-B14F-4D97-AF65-F5344CB8AC3E}">
        <p14:creationId xmlns:p14="http://schemas.microsoft.com/office/powerpoint/2010/main" val="372306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8CA8DE8D-9DE0-4795-AB6D-67B9E2B4849C}"/>
              </a:ext>
            </a:extLst>
          </p:cNvPr>
          <p:cNvSpPr txBox="1"/>
          <p:nvPr userDrawn="1"/>
        </p:nvSpPr>
        <p:spPr>
          <a:xfrm>
            <a:off x="368300" y="2444234"/>
            <a:ext cx="6096000" cy="369332"/>
          </a:xfrm>
          <a:prstGeom prst="rect">
            <a:avLst/>
          </a:prstGeom>
          <a:noFill/>
        </p:spPr>
        <p:txBody>
          <a:bodyPr wrap="square">
            <a:spAutoFit/>
          </a:bodyPr>
          <a:lstStyle/>
          <a:p>
            <a:r>
              <a:rPr lang="es-CO" sz="1800" b="1" dirty="0">
                <a:latin typeface="Open Sans" panose="020B0606030504020204" pitchFamily="34" charset="0"/>
                <a:ea typeface="Open Sans" panose="020B0606030504020204" pitchFamily="34" charset="0"/>
                <a:cs typeface="Open Sans" panose="020B0606030504020204" pitchFamily="34" charset="0"/>
              </a:rPr>
              <a:t>CLASE 1</a:t>
            </a:r>
          </a:p>
        </p:txBody>
      </p:sp>
      <p:sp>
        <p:nvSpPr>
          <p:cNvPr id="17" name="CuadroTexto 16">
            <a:extLst>
              <a:ext uri="{FF2B5EF4-FFF2-40B4-BE49-F238E27FC236}">
                <a16:creationId xmlns:a16="http://schemas.microsoft.com/office/drawing/2014/main" id="{ADDD2C1C-BFD0-4B74-9A22-0EB36C3ACE73}"/>
              </a:ext>
            </a:extLst>
          </p:cNvPr>
          <p:cNvSpPr txBox="1"/>
          <p:nvPr userDrawn="1"/>
        </p:nvSpPr>
        <p:spPr>
          <a:xfrm>
            <a:off x="368300" y="2813566"/>
            <a:ext cx="6096000" cy="369332"/>
          </a:xfrm>
          <a:prstGeom prst="rect">
            <a:avLst/>
          </a:prstGeom>
          <a:noFill/>
        </p:spPr>
        <p:txBody>
          <a:bodyPr wrap="square">
            <a:spAutoFit/>
          </a:bodyPr>
          <a:lstStyle/>
          <a:p>
            <a:r>
              <a:rPr lang="es-ES" sz="1800" b="0" dirty="0">
                <a:latin typeface="Open Sans" panose="020B0606030504020204" pitchFamily="34" charset="0"/>
                <a:ea typeface="Open Sans" panose="020B0606030504020204" pitchFamily="34" charset="0"/>
                <a:cs typeface="Open Sans" panose="020B0606030504020204" pitchFamily="34" charset="0"/>
              </a:rPr>
              <a:t>PROCESO DE LEGALIZACIÓN FRENTE AL OR</a:t>
            </a:r>
            <a:endParaRPr lang="es-CO" sz="1800" b="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Conector recto 11">
            <a:extLst>
              <a:ext uri="{FF2B5EF4-FFF2-40B4-BE49-F238E27FC236}">
                <a16:creationId xmlns:a16="http://schemas.microsoft.com/office/drawing/2014/main" id="{00BDF6D1-5AA6-4D3E-B7F1-65AC3FA5A9DB}"/>
              </a:ext>
            </a:extLst>
          </p:cNvPr>
          <p:cNvCxnSpPr/>
          <p:nvPr userDrawn="1"/>
        </p:nvCxnSpPr>
        <p:spPr>
          <a:xfrm>
            <a:off x="0" y="3505200"/>
            <a:ext cx="5956300" cy="0"/>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9A26E6B0-E24A-4760-9BEC-AB0A457CF3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038" y="5438214"/>
            <a:ext cx="1143962" cy="1143962"/>
          </a:xfrm>
          <a:prstGeom prst="rect">
            <a:avLst/>
          </a:prstGeom>
        </p:spPr>
      </p:pic>
      <p:sp>
        <p:nvSpPr>
          <p:cNvPr id="21" name="CuadroTexto 20">
            <a:extLst>
              <a:ext uri="{FF2B5EF4-FFF2-40B4-BE49-F238E27FC236}">
                <a16:creationId xmlns:a16="http://schemas.microsoft.com/office/drawing/2014/main" id="{C35F9084-2807-40CA-9DE1-C9BF69D53186}"/>
              </a:ext>
            </a:extLst>
          </p:cNvPr>
          <p:cNvSpPr txBox="1"/>
          <p:nvPr userDrawn="1"/>
        </p:nvSpPr>
        <p:spPr>
          <a:xfrm>
            <a:off x="368300" y="3753366"/>
            <a:ext cx="6096000" cy="338554"/>
          </a:xfrm>
          <a:prstGeom prst="rect">
            <a:avLst/>
          </a:prstGeom>
          <a:noFill/>
        </p:spPr>
        <p:txBody>
          <a:bodyPr wrap="square">
            <a:spAutoFit/>
          </a:bodyPr>
          <a:lstStyle/>
          <a:p>
            <a:r>
              <a:rPr lang="es-ES" sz="1600" b="0" i="1" dirty="0">
                <a:latin typeface="Open Sans" panose="020B0606030504020204" pitchFamily="34" charset="0"/>
                <a:ea typeface="Open Sans" panose="020B0606030504020204" pitchFamily="34" charset="0"/>
                <a:cs typeface="Open Sans" panose="020B0606030504020204" pitchFamily="34" charset="0"/>
              </a:rPr>
              <a:t>ALZ ENERGY | 2023 - 1° SESIÓN</a:t>
            </a:r>
            <a:endParaRPr lang="es-CO" sz="1600" b="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a:extLst>
              <a:ext uri="{FF2B5EF4-FFF2-40B4-BE49-F238E27FC236}">
                <a16:creationId xmlns:a16="http://schemas.microsoft.com/office/drawing/2014/main" id="{5347DFAA-3BC3-4DD9-ABF9-77937AD61BF0}"/>
              </a:ext>
            </a:extLst>
          </p:cNvPr>
          <p:cNvPicPr>
            <a:picLocks noChangeAspect="1"/>
          </p:cNvPicPr>
          <p:nvPr userDrawn="1"/>
        </p:nvPicPr>
        <p:blipFill>
          <a:blip r:embed="rId3"/>
          <a:stretch>
            <a:fillRect/>
          </a:stretch>
        </p:blipFill>
        <p:spPr>
          <a:xfrm>
            <a:off x="6018415" y="450872"/>
            <a:ext cx="6356465" cy="6131304"/>
          </a:xfrm>
          <a:prstGeom prst="rect">
            <a:avLst/>
          </a:prstGeom>
        </p:spPr>
      </p:pic>
    </p:spTree>
    <p:extLst>
      <p:ext uri="{BB962C8B-B14F-4D97-AF65-F5344CB8AC3E}">
        <p14:creationId xmlns:p14="http://schemas.microsoft.com/office/powerpoint/2010/main" val="275944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6" name="Cuadro de texto 9">
            <a:extLst>
              <a:ext uri="{FF2B5EF4-FFF2-40B4-BE49-F238E27FC236}">
                <a16:creationId xmlns:a16="http://schemas.microsoft.com/office/drawing/2014/main" id="{C0F7D783-F775-4133-A007-1B40B5E68A7E}"/>
              </a:ext>
            </a:extLst>
          </p:cNvPr>
          <p:cNvSpPr txBox="1"/>
          <p:nvPr userDrawn="1"/>
        </p:nvSpPr>
        <p:spPr>
          <a:xfrm>
            <a:off x="8987651" y="471821"/>
            <a:ext cx="1935480" cy="4114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600" b="0" dirty="0">
                <a:solidFill>
                  <a:srgbClr val="242846"/>
                </a:solidFill>
                <a:effectLst/>
                <a:latin typeface="Open Sans" panose="020B0606030504020204" pitchFamily="34" charset="0"/>
                <a:ea typeface="Open Sans" panose="020B0606030504020204" pitchFamily="34" charset="0"/>
                <a:cs typeface="Open Sans" panose="020B0606030504020204" pitchFamily="34" charset="0"/>
              </a:rPr>
              <a:t>A L Z    E N E R G Y</a:t>
            </a:r>
            <a:endParaRPr lang="es-CO" sz="1100" b="0" dirty="0">
              <a:solidFill>
                <a:srgbClr val="242846"/>
              </a:solidFill>
              <a:effectLst/>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Conector recto 6">
            <a:extLst>
              <a:ext uri="{FF2B5EF4-FFF2-40B4-BE49-F238E27FC236}">
                <a16:creationId xmlns:a16="http://schemas.microsoft.com/office/drawing/2014/main" id="{BDDB583A-E44A-4C6B-B124-C2E64882A903}"/>
              </a:ext>
            </a:extLst>
          </p:cNvPr>
          <p:cNvCxnSpPr/>
          <p:nvPr userDrawn="1"/>
        </p:nvCxnSpPr>
        <p:spPr>
          <a:xfrm>
            <a:off x="10967357" y="481425"/>
            <a:ext cx="0" cy="304800"/>
          </a:xfrm>
          <a:prstGeom prst="line">
            <a:avLst/>
          </a:prstGeom>
          <a:ln w="28575">
            <a:solidFill>
              <a:srgbClr val="00E700"/>
            </a:solidFill>
          </a:ln>
        </p:spPr>
        <p:style>
          <a:lnRef idx="1">
            <a:schemeClr val="accent1"/>
          </a:lnRef>
          <a:fillRef idx="0">
            <a:schemeClr val="accent1"/>
          </a:fillRef>
          <a:effectRef idx="0">
            <a:schemeClr val="accent1"/>
          </a:effectRef>
          <a:fontRef idx="minor">
            <a:schemeClr val="tx1"/>
          </a:fontRef>
        </p:style>
      </p:cxnSp>
      <p:sp>
        <p:nvSpPr>
          <p:cNvPr id="8" name="Cuadro de texto 16">
            <a:extLst>
              <a:ext uri="{FF2B5EF4-FFF2-40B4-BE49-F238E27FC236}">
                <a16:creationId xmlns:a16="http://schemas.microsoft.com/office/drawing/2014/main" id="{4A409B26-0C51-4AF5-98CA-683B2FE9F252}"/>
              </a:ext>
            </a:extLst>
          </p:cNvPr>
          <p:cNvSpPr txBox="1"/>
          <p:nvPr userDrawn="1"/>
        </p:nvSpPr>
        <p:spPr>
          <a:xfrm>
            <a:off x="11011584" y="458566"/>
            <a:ext cx="1023372" cy="7505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700" dirty="0">
                <a:solidFill>
                  <a:srgbClr val="242846"/>
                </a:solidFill>
                <a:effectLst/>
                <a:latin typeface="Open Sans" panose="020B0606030504020204" pitchFamily="34" charset="0"/>
                <a:ea typeface="Open Sans" panose="020B0606030504020204" pitchFamily="34" charset="0"/>
                <a:cs typeface="Open Sans" panose="020B0606030504020204" pitchFamily="34" charset="0"/>
              </a:rPr>
              <a:t>2 0 2 3</a:t>
            </a:r>
            <a:endParaRPr lang="es-CO" sz="1700" dirty="0">
              <a:solidFill>
                <a:srgbClr val="242846"/>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Imagen 8">
            <a:extLst>
              <a:ext uri="{FF2B5EF4-FFF2-40B4-BE49-F238E27FC236}">
                <a16:creationId xmlns:a16="http://schemas.microsoft.com/office/drawing/2014/main" id="{DA0F2D4B-C3B8-47E6-9FF0-AAD5D430B3C6}"/>
              </a:ext>
            </a:extLst>
          </p:cNvPr>
          <p:cNvPicPr>
            <a:picLocks noChangeAspect="1"/>
          </p:cNvPicPr>
          <p:nvPr userDrawn="1"/>
        </p:nvPicPr>
        <p:blipFill rotWithShape="1">
          <a:blip r:embed="rId2"/>
          <a:srcRect r="42309" b="43772"/>
          <a:stretch/>
        </p:blipFill>
        <p:spPr>
          <a:xfrm>
            <a:off x="10338468" y="5098059"/>
            <a:ext cx="1853532" cy="1785956"/>
          </a:xfrm>
          <a:prstGeom prst="rect">
            <a:avLst/>
          </a:prstGeom>
        </p:spPr>
      </p:pic>
      <p:pic>
        <p:nvPicPr>
          <p:cNvPr id="5" name="Imagen 4">
            <a:extLst>
              <a:ext uri="{FF2B5EF4-FFF2-40B4-BE49-F238E27FC236}">
                <a16:creationId xmlns:a16="http://schemas.microsoft.com/office/drawing/2014/main" id="{89933D8B-1949-49C4-B991-843FC373E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510" y="5520970"/>
            <a:ext cx="1143962" cy="1143962"/>
          </a:xfrm>
          <a:prstGeom prst="rect">
            <a:avLst/>
          </a:prstGeom>
        </p:spPr>
      </p:pic>
    </p:spTree>
    <p:extLst>
      <p:ext uri="{BB962C8B-B14F-4D97-AF65-F5344CB8AC3E}">
        <p14:creationId xmlns:p14="http://schemas.microsoft.com/office/powerpoint/2010/main" val="35446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18A9F998-3DC1-4E39-A828-048C399DCD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06" r="34437" b="20907"/>
          <a:stretch/>
        </p:blipFill>
        <p:spPr>
          <a:xfrm>
            <a:off x="2876550" y="-1"/>
            <a:ext cx="9317242" cy="6858001"/>
          </a:xfrm>
          <a:prstGeom prst="rect">
            <a:avLst/>
          </a:prstGeom>
        </p:spPr>
      </p:pic>
      <p:sp>
        <p:nvSpPr>
          <p:cNvPr id="4" name="Marcador de fecha 3">
            <a:extLst>
              <a:ext uri="{FF2B5EF4-FFF2-40B4-BE49-F238E27FC236}">
                <a16:creationId xmlns:a16="http://schemas.microsoft.com/office/drawing/2014/main" id="{893DFAF2-FD6E-4EDF-9038-1FF71F98A21E}"/>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5" name="Marcador de pie de página 4">
            <a:extLst>
              <a:ext uri="{FF2B5EF4-FFF2-40B4-BE49-F238E27FC236}">
                <a16:creationId xmlns:a16="http://schemas.microsoft.com/office/drawing/2014/main" id="{BFE59004-B53A-4719-A150-3A48552025B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0DC7C4-B24B-4890-A967-D736A70D39F3}"/>
              </a:ext>
            </a:extLst>
          </p:cNvPr>
          <p:cNvSpPr>
            <a:spLocks noGrp="1"/>
          </p:cNvSpPr>
          <p:nvPr>
            <p:ph type="sldNum" sz="quarter" idx="12"/>
          </p:nvPr>
        </p:nvSpPr>
        <p:spPr/>
        <p:txBody>
          <a:bodyPr/>
          <a:lstStyle/>
          <a:p>
            <a:fld id="{FBA3EA92-6806-4714-BF04-B9BBF672BFCC}" type="slidenum">
              <a:rPr lang="es-CO" smtClean="0"/>
              <a:t>‹Nº›</a:t>
            </a:fld>
            <a:endParaRPr lang="es-CO"/>
          </a:p>
        </p:txBody>
      </p:sp>
      <p:pic>
        <p:nvPicPr>
          <p:cNvPr id="17" name="Imagen 16">
            <a:extLst>
              <a:ext uri="{FF2B5EF4-FFF2-40B4-BE49-F238E27FC236}">
                <a16:creationId xmlns:a16="http://schemas.microsoft.com/office/drawing/2014/main" id="{C9626D5F-B57A-4F7C-BC14-39649F2470B8}"/>
              </a:ext>
            </a:extLst>
          </p:cNvPr>
          <p:cNvPicPr>
            <a:picLocks noChangeAspect="1"/>
          </p:cNvPicPr>
          <p:nvPr userDrawn="1"/>
        </p:nvPicPr>
        <p:blipFill>
          <a:blip r:embed="rId3"/>
          <a:stretch>
            <a:fillRect/>
          </a:stretch>
        </p:blipFill>
        <p:spPr>
          <a:xfrm>
            <a:off x="85027" y="5913388"/>
            <a:ext cx="2327287" cy="663675"/>
          </a:xfrm>
          <a:prstGeom prst="rect">
            <a:avLst/>
          </a:prstGeom>
        </p:spPr>
      </p:pic>
      <p:sp>
        <p:nvSpPr>
          <p:cNvPr id="19" name="Rectángulo 18">
            <a:extLst>
              <a:ext uri="{FF2B5EF4-FFF2-40B4-BE49-F238E27FC236}">
                <a16:creationId xmlns:a16="http://schemas.microsoft.com/office/drawing/2014/main" id="{135B9299-8E04-4A0B-BD1C-F94E4438A21B}"/>
              </a:ext>
            </a:extLst>
          </p:cNvPr>
          <p:cNvSpPr/>
          <p:nvPr userDrawn="1"/>
        </p:nvSpPr>
        <p:spPr>
          <a:xfrm>
            <a:off x="1791" y="-1"/>
            <a:ext cx="12192000" cy="6858000"/>
          </a:xfrm>
          <a:prstGeom prst="rect">
            <a:avLst/>
          </a:prstGeom>
          <a:solidFill>
            <a:srgbClr val="00E7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6682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A19EEDA-2875-4866-9F49-98747B9888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06" r="34315" b="20907"/>
          <a:stretch/>
        </p:blipFill>
        <p:spPr>
          <a:xfrm>
            <a:off x="2857499" y="0"/>
            <a:ext cx="9334501" cy="6858000"/>
          </a:xfrm>
          <a:prstGeom prst="rect">
            <a:avLst/>
          </a:prstGeom>
        </p:spPr>
      </p:pic>
      <p:sp>
        <p:nvSpPr>
          <p:cNvPr id="4" name="Marcador de fecha 3">
            <a:extLst>
              <a:ext uri="{FF2B5EF4-FFF2-40B4-BE49-F238E27FC236}">
                <a16:creationId xmlns:a16="http://schemas.microsoft.com/office/drawing/2014/main" id="{893DFAF2-FD6E-4EDF-9038-1FF71F98A21E}"/>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5" name="Marcador de pie de página 4">
            <a:extLst>
              <a:ext uri="{FF2B5EF4-FFF2-40B4-BE49-F238E27FC236}">
                <a16:creationId xmlns:a16="http://schemas.microsoft.com/office/drawing/2014/main" id="{BFE59004-B53A-4719-A150-3A48552025B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0DC7C4-B24B-4890-A967-D736A70D39F3}"/>
              </a:ext>
            </a:extLst>
          </p:cNvPr>
          <p:cNvSpPr>
            <a:spLocks noGrp="1"/>
          </p:cNvSpPr>
          <p:nvPr>
            <p:ph type="sldNum" sz="quarter" idx="12"/>
          </p:nvPr>
        </p:nvSpPr>
        <p:spPr/>
        <p:txBody>
          <a:bodyPr/>
          <a:lstStyle/>
          <a:p>
            <a:fld id="{FBA3EA92-6806-4714-BF04-B9BBF672BFCC}" type="slidenum">
              <a:rPr lang="es-CO" smtClean="0"/>
              <a:t>‹Nº›</a:t>
            </a:fld>
            <a:endParaRPr lang="es-CO"/>
          </a:p>
        </p:txBody>
      </p:sp>
      <p:pic>
        <p:nvPicPr>
          <p:cNvPr id="17" name="Imagen 16">
            <a:extLst>
              <a:ext uri="{FF2B5EF4-FFF2-40B4-BE49-F238E27FC236}">
                <a16:creationId xmlns:a16="http://schemas.microsoft.com/office/drawing/2014/main" id="{C9626D5F-B57A-4F7C-BC14-39649F2470B8}"/>
              </a:ext>
            </a:extLst>
          </p:cNvPr>
          <p:cNvPicPr>
            <a:picLocks noChangeAspect="1"/>
          </p:cNvPicPr>
          <p:nvPr userDrawn="1"/>
        </p:nvPicPr>
        <p:blipFill>
          <a:blip r:embed="rId3"/>
          <a:stretch>
            <a:fillRect/>
          </a:stretch>
        </p:blipFill>
        <p:spPr>
          <a:xfrm>
            <a:off x="85027" y="5913388"/>
            <a:ext cx="2327287" cy="663675"/>
          </a:xfrm>
          <a:prstGeom prst="rect">
            <a:avLst/>
          </a:prstGeom>
        </p:spPr>
      </p:pic>
      <p:sp>
        <p:nvSpPr>
          <p:cNvPr id="19" name="Rectángulo 18">
            <a:extLst>
              <a:ext uri="{FF2B5EF4-FFF2-40B4-BE49-F238E27FC236}">
                <a16:creationId xmlns:a16="http://schemas.microsoft.com/office/drawing/2014/main" id="{135B9299-8E04-4A0B-BD1C-F94E4438A21B}"/>
              </a:ext>
            </a:extLst>
          </p:cNvPr>
          <p:cNvSpPr/>
          <p:nvPr userDrawn="1"/>
        </p:nvSpPr>
        <p:spPr>
          <a:xfrm>
            <a:off x="0" y="0"/>
            <a:ext cx="12192000" cy="6858000"/>
          </a:xfrm>
          <a:prstGeom prst="rect">
            <a:avLst/>
          </a:prstGeom>
          <a:solidFill>
            <a:srgbClr val="3B4BAD">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6607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8F7D6D-FC29-4835-BB46-27F062D0C3A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6F7DA61-9CAB-4539-B4E9-2463A5984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406D633-67DF-442A-AD2F-3410C666DBB5}"/>
              </a:ext>
            </a:extLst>
          </p:cNvPr>
          <p:cNvSpPr>
            <a:spLocks noGrp="1"/>
          </p:cNvSpPr>
          <p:nvPr>
            <p:ph type="dt" sz="half" idx="10"/>
          </p:nvPr>
        </p:nvSpPr>
        <p:spPr/>
        <p:txBody>
          <a:bodyPr/>
          <a:lstStyle/>
          <a:p>
            <a:fld id="{2719CDE0-F8EA-42FC-9417-F64E9E86E9B6}" type="datetimeFigureOut">
              <a:rPr lang="es-CO" smtClean="0"/>
              <a:t>18/09/2023</a:t>
            </a:fld>
            <a:endParaRPr lang="es-CO"/>
          </a:p>
        </p:txBody>
      </p:sp>
      <p:sp>
        <p:nvSpPr>
          <p:cNvPr id="5" name="Marcador de pie de página 4">
            <a:extLst>
              <a:ext uri="{FF2B5EF4-FFF2-40B4-BE49-F238E27FC236}">
                <a16:creationId xmlns:a16="http://schemas.microsoft.com/office/drawing/2014/main" id="{2C41E313-7672-41A6-BE6E-5CC90CE7A8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0D700A8-C9A0-4586-98A5-4C16BA7C849C}"/>
              </a:ext>
            </a:extLst>
          </p:cNvPr>
          <p:cNvSpPr>
            <a:spLocks noGrp="1"/>
          </p:cNvSpPr>
          <p:nvPr>
            <p:ph type="sldNum" sz="quarter" idx="12"/>
          </p:nvPr>
        </p:nvSpPr>
        <p:spPr/>
        <p:txBody>
          <a:bodyPr/>
          <a:lstStyle/>
          <a:p>
            <a:fld id="{FBA3EA92-6806-4714-BF04-B9BBF672BFCC}" type="slidenum">
              <a:rPr lang="es-CO" smtClean="0"/>
              <a:t>‹Nº›</a:t>
            </a:fld>
            <a:endParaRPr lang="es-CO"/>
          </a:p>
        </p:txBody>
      </p:sp>
      <p:pic>
        <p:nvPicPr>
          <p:cNvPr id="8" name="Imagen 7">
            <a:extLst>
              <a:ext uri="{FF2B5EF4-FFF2-40B4-BE49-F238E27FC236}">
                <a16:creationId xmlns:a16="http://schemas.microsoft.com/office/drawing/2014/main" id="{054739D8-938E-428D-847B-7CE40BC7BB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517"/>
          <a:stretch/>
        </p:blipFill>
        <p:spPr>
          <a:xfrm>
            <a:off x="0" y="0"/>
            <a:ext cx="12191999" cy="6858000"/>
          </a:xfrm>
          <a:prstGeom prst="rect">
            <a:avLst/>
          </a:prstGeom>
        </p:spPr>
      </p:pic>
    </p:spTree>
    <p:extLst>
      <p:ext uri="{BB962C8B-B14F-4D97-AF65-F5344CB8AC3E}">
        <p14:creationId xmlns:p14="http://schemas.microsoft.com/office/powerpoint/2010/main" val="265542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394C8075-E3B7-4D14-AC19-D5D540064DA8}"/>
              </a:ext>
            </a:extLst>
          </p:cNvPr>
          <p:cNvPicPr>
            <a:picLocks noChangeAspect="1"/>
          </p:cNvPicPr>
          <p:nvPr userDrawn="1"/>
        </p:nvPicPr>
        <p:blipFill>
          <a:blip r:embed="rId2"/>
          <a:stretch>
            <a:fillRect/>
          </a:stretch>
        </p:blipFill>
        <p:spPr>
          <a:xfrm>
            <a:off x="691856" y="5916220"/>
            <a:ext cx="2327287" cy="663675"/>
          </a:xfrm>
          <a:prstGeom prst="rect">
            <a:avLst/>
          </a:prstGeom>
        </p:spPr>
      </p:pic>
      <p:pic>
        <p:nvPicPr>
          <p:cNvPr id="18" name="Imagen 17">
            <a:extLst>
              <a:ext uri="{FF2B5EF4-FFF2-40B4-BE49-F238E27FC236}">
                <a16:creationId xmlns:a16="http://schemas.microsoft.com/office/drawing/2014/main" id="{388A6E22-F10D-4F7D-B1BB-CD7761584B32}"/>
              </a:ext>
            </a:extLst>
          </p:cNvPr>
          <p:cNvPicPr>
            <a:picLocks noChangeAspect="1"/>
          </p:cNvPicPr>
          <p:nvPr userDrawn="1"/>
        </p:nvPicPr>
        <p:blipFill rotWithShape="1">
          <a:blip r:embed="rId3">
            <a:duotone>
              <a:schemeClr val="bg2">
                <a:shade val="45000"/>
                <a:satMod val="135000"/>
              </a:schemeClr>
              <a:prstClr val="white"/>
            </a:duotone>
            <a:alphaModFix amt="12000"/>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t="20906" r="34315" b="20907"/>
          <a:stretch/>
        </p:blipFill>
        <p:spPr>
          <a:xfrm>
            <a:off x="2857499" y="0"/>
            <a:ext cx="9334501" cy="6858000"/>
          </a:xfrm>
          <a:prstGeom prst="rect">
            <a:avLst/>
          </a:prstGeom>
        </p:spPr>
      </p:pic>
      <p:pic>
        <p:nvPicPr>
          <p:cNvPr id="4" name="Imagen 3">
            <a:extLst>
              <a:ext uri="{FF2B5EF4-FFF2-40B4-BE49-F238E27FC236}">
                <a16:creationId xmlns:a16="http://schemas.microsoft.com/office/drawing/2014/main" id="{07AA99B6-346F-4939-84B6-51E9C7AC7CF8}"/>
              </a:ext>
            </a:extLst>
          </p:cNvPr>
          <p:cNvPicPr>
            <a:picLocks noChangeAspect="1"/>
          </p:cNvPicPr>
          <p:nvPr userDrawn="1"/>
        </p:nvPicPr>
        <p:blipFill rotWithShape="1">
          <a:blip r:embed="rId5"/>
          <a:srcRect r="42309" b="43772"/>
          <a:stretch/>
        </p:blipFill>
        <p:spPr>
          <a:xfrm>
            <a:off x="10338468" y="5098059"/>
            <a:ext cx="1853532" cy="1785956"/>
          </a:xfrm>
          <a:prstGeom prst="rect">
            <a:avLst/>
          </a:prstGeom>
        </p:spPr>
      </p:pic>
      <p:pic>
        <p:nvPicPr>
          <p:cNvPr id="5" name="Imagen 4">
            <a:extLst>
              <a:ext uri="{FF2B5EF4-FFF2-40B4-BE49-F238E27FC236}">
                <a16:creationId xmlns:a16="http://schemas.microsoft.com/office/drawing/2014/main" id="{7CF76400-3871-4621-8FA9-AB5238B444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73510" y="5520970"/>
            <a:ext cx="1143962" cy="1143962"/>
          </a:xfrm>
          <a:prstGeom prst="rect">
            <a:avLst/>
          </a:prstGeom>
        </p:spPr>
      </p:pic>
    </p:spTree>
    <p:extLst>
      <p:ext uri="{BB962C8B-B14F-4D97-AF65-F5344CB8AC3E}">
        <p14:creationId xmlns:p14="http://schemas.microsoft.com/office/powerpoint/2010/main" val="1704122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394C8075-E3B7-4D14-AC19-D5D540064DA8}"/>
              </a:ext>
            </a:extLst>
          </p:cNvPr>
          <p:cNvPicPr>
            <a:picLocks noChangeAspect="1"/>
          </p:cNvPicPr>
          <p:nvPr userDrawn="1"/>
        </p:nvPicPr>
        <p:blipFill>
          <a:blip r:embed="rId2"/>
          <a:stretch>
            <a:fillRect/>
          </a:stretch>
        </p:blipFill>
        <p:spPr>
          <a:xfrm>
            <a:off x="581891" y="6069397"/>
            <a:ext cx="1955114" cy="557542"/>
          </a:xfrm>
          <a:prstGeom prst="rect">
            <a:avLst/>
          </a:prstGeom>
        </p:spPr>
      </p:pic>
      <p:pic>
        <p:nvPicPr>
          <p:cNvPr id="3" name="Imagen 2">
            <a:extLst>
              <a:ext uri="{FF2B5EF4-FFF2-40B4-BE49-F238E27FC236}">
                <a16:creationId xmlns:a16="http://schemas.microsoft.com/office/drawing/2014/main" id="{980DA2F3-42B9-4187-A28C-41CBA8E3A1C1}"/>
              </a:ext>
            </a:extLst>
          </p:cNvPr>
          <p:cNvPicPr>
            <a:picLocks noChangeAspect="1"/>
          </p:cNvPicPr>
          <p:nvPr userDrawn="1"/>
        </p:nvPicPr>
        <p:blipFill rotWithShape="1">
          <a:blip r:embed="rId3"/>
          <a:srcRect r="42309" b="43772"/>
          <a:stretch/>
        </p:blipFill>
        <p:spPr>
          <a:xfrm>
            <a:off x="10338468" y="5098059"/>
            <a:ext cx="1853532" cy="1785956"/>
          </a:xfrm>
          <a:prstGeom prst="rect">
            <a:avLst/>
          </a:prstGeom>
        </p:spPr>
      </p:pic>
      <p:pic>
        <p:nvPicPr>
          <p:cNvPr id="4" name="Imagen 3">
            <a:extLst>
              <a:ext uri="{FF2B5EF4-FFF2-40B4-BE49-F238E27FC236}">
                <a16:creationId xmlns:a16="http://schemas.microsoft.com/office/drawing/2014/main" id="{29BB4E35-B6EF-4D18-8373-2847B5DA9A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73510" y="5520970"/>
            <a:ext cx="1143962" cy="1143962"/>
          </a:xfrm>
          <a:prstGeom prst="rect">
            <a:avLst/>
          </a:prstGeom>
        </p:spPr>
      </p:pic>
    </p:spTree>
    <p:extLst>
      <p:ext uri="{BB962C8B-B14F-4D97-AF65-F5344CB8AC3E}">
        <p14:creationId xmlns:p14="http://schemas.microsoft.com/office/powerpoint/2010/main" val="2006827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E91FF5-EBCA-4870-9052-F4A1B99BE3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C9E3787-4988-41E2-BB98-F7558E89F3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38FC282-6B9C-4842-800D-ADE18586AD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9CDE0-F8EA-42FC-9417-F64E9E86E9B6}" type="datetimeFigureOut">
              <a:rPr lang="es-CO" smtClean="0"/>
              <a:t>18/09/2023</a:t>
            </a:fld>
            <a:endParaRPr lang="es-CO"/>
          </a:p>
        </p:txBody>
      </p:sp>
      <p:sp>
        <p:nvSpPr>
          <p:cNvPr id="5" name="Marcador de pie de página 4">
            <a:extLst>
              <a:ext uri="{FF2B5EF4-FFF2-40B4-BE49-F238E27FC236}">
                <a16:creationId xmlns:a16="http://schemas.microsoft.com/office/drawing/2014/main" id="{D25D1D37-8E19-4847-9DA6-2054C35CD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4FFEFD8-A723-4597-B0F6-9F4101CA8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3EA92-6806-4714-BF04-B9BBF672BFCC}" type="slidenum">
              <a:rPr lang="es-CO" smtClean="0"/>
              <a:t>‹Nº›</a:t>
            </a:fld>
            <a:endParaRPr lang="es-CO"/>
          </a:p>
        </p:txBody>
      </p:sp>
    </p:spTree>
    <p:extLst>
      <p:ext uri="{BB962C8B-B14F-4D97-AF65-F5344CB8AC3E}">
        <p14:creationId xmlns:p14="http://schemas.microsoft.com/office/powerpoint/2010/main" val="99924238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5" r:id="rId4"/>
    <p:sldLayoutId id="2147483650" r:id="rId5"/>
    <p:sldLayoutId id="2147483664" r:id="rId6"/>
    <p:sldLayoutId id="2147483651" r:id="rId7"/>
    <p:sldLayoutId id="2147483652" r:id="rId8"/>
    <p:sldLayoutId id="2147483665" r:id="rId9"/>
    <p:sldLayoutId id="2147483654" r:id="rId10"/>
    <p:sldLayoutId id="2147483656" r:id="rId11"/>
    <p:sldLayoutId id="2147483657" r:id="rId12"/>
    <p:sldLayoutId id="2147483658" r:id="rId13"/>
    <p:sldLayoutId id="2147483659" r:id="rId14"/>
    <p:sldLayoutId id="2147483666" r:id="rId15"/>
    <p:sldLayoutId id="21474836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935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1359844E-1B5D-4310-9B0F-D2AFC0407D4F}"/>
              </a:ext>
            </a:extLst>
          </p:cNvPr>
          <p:cNvPicPr>
            <a:picLocks noChangeAspect="1"/>
          </p:cNvPicPr>
          <p:nvPr/>
        </p:nvPicPr>
        <p:blipFill rotWithShape="1">
          <a:blip r:embed="rId2">
            <a:clrChange>
              <a:clrFrom>
                <a:srgbClr val="FFFDFA"/>
              </a:clrFrom>
              <a:clrTo>
                <a:srgbClr val="FFFDFA">
                  <a:alpha val="0"/>
                </a:srgbClr>
              </a:clrTo>
            </a:clrChange>
            <a:extLst>
              <a:ext uri="{28A0092B-C50C-407E-A947-70E740481C1C}">
                <a14:useLocalDpi xmlns:a14="http://schemas.microsoft.com/office/drawing/2010/main" val="0"/>
              </a:ext>
            </a:extLst>
          </a:blip>
          <a:srcRect t="53798" b="-496"/>
          <a:stretch/>
        </p:blipFill>
        <p:spPr>
          <a:xfrm>
            <a:off x="2270622" y="1388962"/>
            <a:ext cx="7326665" cy="4274916"/>
          </a:xfrm>
          <a:prstGeom prst="rect">
            <a:avLst/>
          </a:prstGeom>
        </p:spPr>
      </p:pic>
    </p:spTree>
    <p:extLst>
      <p:ext uri="{BB962C8B-B14F-4D97-AF65-F5344CB8AC3E}">
        <p14:creationId xmlns:p14="http://schemas.microsoft.com/office/powerpoint/2010/main" val="2725398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60C1AD16-54B1-4FEC-819A-9D3FF86E1896}"/>
              </a:ext>
            </a:extLst>
          </p:cNvPr>
          <p:cNvPicPr>
            <a:picLocks noChangeAspect="1"/>
          </p:cNvPicPr>
          <p:nvPr/>
        </p:nvPicPr>
        <p:blipFill rotWithShape="1">
          <a:blip r:embed="rId2">
            <a:clrChange>
              <a:clrFrom>
                <a:srgbClr val="FFFEFD"/>
              </a:clrFrom>
              <a:clrTo>
                <a:srgbClr val="FFFEFD">
                  <a:alpha val="0"/>
                </a:srgbClr>
              </a:clrTo>
            </a:clrChange>
            <a:extLst>
              <a:ext uri="{28A0092B-C50C-407E-A947-70E740481C1C}">
                <a14:useLocalDpi xmlns:a14="http://schemas.microsoft.com/office/drawing/2010/main" val="0"/>
              </a:ext>
            </a:extLst>
          </a:blip>
          <a:srcRect b="45991"/>
          <a:stretch/>
        </p:blipFill>
        <p:spPr>
          <a:xfrm>
            <a:off x="2306910" y="1001054"/>
            <a:ext cx="8116473" cy="5324354"/>
          </a:xfrm>
          <a:prstGeom prst="rect">
            <a:avLst/>
          </a:prstGeom>
        </p:spPr>
      </p:pic>
    </p:spTree>
    <p:extLst>
      <p:ext uri="{BB962C8B-B14F-4D97-AF65-F5344CB8AC3E}">
        <p14:creationId xmlns:p14="http://schemas.microsoft.com/office/powerpoint/2010/main" val="100898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60C1AD16-54B1-4FEC-819A-9D3FF86E1896}"/>
              </a:ext>
            </a:extLst>
          </p:cNvPr>
          <p:cNvPicPr>
            <a:picLocks noChangeAspect="1"/>
          </p:cNvPicPr>
          <p:nvPr/>
        </p:nvPicPr>
        <p:blipFill rotWithShape="1">
          <a:blip r:embed="rId2">
            <a:clrChange>
              <a:clrFrom>
                <a:srgbClr val="FFFEFD"/>
              </a:clrFrom>
              <a:clrTo>
                <a:srgbClr val="FFFEFD">
                  <a:alpha val="0"/>
                </a:srgbClr>
              </a:clrTo>
            </a:clrChange>
            <a:extLst>
              <a:ext uri="{28A0092B-C50C-407E-A947-70E740481C1C}">
                <a14:useLocalDpi xmlns:a14="http://schemas.microsoft.com/office/drawing/2010/main" val="0"/>
              </a:ext>
            </a:extLst>
          </a:blip>
          <a:srcRect t="54009" b="276"/>
          <a:stretch/>
        </p:blipFill>
        <p:spPr>
          <a:xfrm>
            <a:off x="2037763" y="1175643"/>
            <a:ext cx="8116473" cy="4506714"/>
          </a:xfrm>
          <a:prstGeom prst="rect">
            <a:avLst/>
          </a:prstGeom>
        </p:spPr>
      </p:pic>
    </p:spTree>
    <p:extLst>
      <p:ext uri="{BB962C8B-B14F-4D97-AF65-F5344CB8AC3E}">
        <p14:creationId xmlns:p14="http://schemas.microsoft.com/office/powerpoint/2010/main" val="2097784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58BCEEAA-8366-4D59-AD91-EB2ECB45C1A7}"/>
              </a:ext>
            </a:extLst>
          </p:cNvPr>
          <p:cNvGraphicFramePr/>
          <p:nvPr>
            <p:extLst>
              <p:ext uri="{D42A27DB-BD31-4B8C-83A1-F6EECF244321}">
                <p14:modId xmlns:p14="http://schemas.microsoft.com/office/powerpoint/2010/main" val="1638499279"/>
              </p:ext>
            </p:extLst>
          </p:nvPr>
        </p:nvGraphicFramePr>
        <p:xfrm>
          <a:off x="922788" y="1140903"/>
          <a:ext cx="9697673" cy="4924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02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020A9-C013-4FF4-BE2C-6F597ADFD3D1}"/>
              </a:ext>
            </a:extLst>
          </p:cNvPr>
          <p:cNvSpPr>
            <a:spLocks noGrp="1"/>
          </p:cNvSpPr>
          <p:nvPr>
            <p:ph type="title" idx="4294967295"/>
          </p:nvPr>
        </p:nvSpPr>
        <p:spPr>
          <a:xfrm>
            <a:off x="286544" y="235784"/>
            <a:ext cx="10515600" cy="1003300"/>
          </a:xfrm>
        </p:spPr>
        <p:txBody>
          <a:bodyPr>
            <a:normAutofit/>
          </a:bodyPr>
          <a:lstStyle/>
          <a:p>
            <a:r>
              <a:rPr lang="es-CO" sz="3600" b="1" dirty="0">
                <a:latin typeface="Open Sans" panose="020B0606030504020204" pitchFamily="34" charset="0"/>
                <a:ea typeface="Open Sans" panose="020B0606030504020204" pitchFamily="34" charset="0"/>
                <a:cs typeface="Open Sans" panose="020B0606030504020204" pitchFamily="34" charset="0"/>
              </a:rPr>
              <a:t>CREG 024 de 2015</a:t>
            </a:r>
          </a:p>
        </p:txBody>
      </p:sp>
      <p:sp>
        <p:nvSpPr>
          <p:cNvPr id="4" name="Marcador de número de diapositiva 3">
            <a:extLst>
              <a:ext uri="{FF2B5EF4-FFF2-40B4-BE49-F238E27FC236}">
                <a16:creationId xmlns:a16="http://schemas.microsoft.com/office/drawing/2014/main" id="{949D1102-E620-4DC2-91DD-345E7676A6EF}"/>
              </a:ext>
            </a:extLst>
          </p:cNvPr>
          <p:cNvSpPr>
            <a:spLocks noGrp="1"/>
          </p:cNvSpPr>
          <p:nvPr>
            <p:ph type="sldNum" sz="quarter" idx="4294967295"/>
          </p:nvPr>
        </p:nvSpPr>
        <p:spPr>
          <a:xfrm>
            <a:off x="0" y="6242050"/>
            <a:ext cx="5730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268E-FFF7-4684-8873-E54A546F0FDE}" type="slidenum">
              <a:rPr kumimoji="0" lang="es-CO"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Imagen 5">
            <a:extLst>
              <a:ext uri="{FF2B5EF4-FFF2-40B4-BE49-F238E27FC236}">
                <a16:creationId xmlns:a16="http://schemas.microsoft.com/office/drawing/2014/main" id="{9C4ADB35-3BFC-4B31-B59C-87EE4C488C9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6403" y="1255120"/>
            <a:ext cx="9499134" cy="4569297"/>
          </a:xfrm>
          <a:prstGeom prst="rect">
            <a:avLst/>
          </a:prstGeom>
        </p:spPr>
      </p:pic>
    </p:spTree>
    <p:extLst>
      <p:ext uri="{BB962C8B-B14F-4D97-AF65-F5344CB8AC3E}">
        <p14:creationId xmlns:p14="http://schemas.microsoft.com/office/powerpoint/2010/main" val="1441831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069229-7BDB-4437-BD78-DF0EFC62F149}"/>
              </a:ext>
            </a:extLst>
          </p:cNvPr>
          <p:cNvSpPr>
            <a:spLocks noGrp="1"/>
          </p:cNvSpPr>
          <p:nvPr>
            <p:ph type="title" idx="4294967295"/>
          </p:nvPr>
        </p:nvSpPr>
        <p:spPr>
          <a:xfrm>
            <a:off x="286544" y="175164"/>
            <a:ext cx="10515600" cy="1003300"/>
          </a:xfrm>
        </p:spPr>
        <p:txBody>
          <a:bodyPr>
            <a:noAutofit/>
          </a:bodyPr>
          <a:lstStyle/>
          <a:p>
            <a:r>
              <a:rPr lang="es-ES" sz="2800" b="1" dirty="0">
                <a:latin typeface="Open Sans" panose="020B0606030504020204" pitchFamily="34" charset="0"/>
                <a:ea typeface="Open Sans" panose="020B0606030504020204" pitchFamily="34" charset="0"/>
                <a:cs typeface="Open Sans" panose="020B0606030504020204" pitchFamily="34" charset="0"/>
              </a:rPr>
              <a:t>CREG 060 2019: Integración Plantas Solares al SIN </a:t>
            </a:r>
            <a:endParaRPr lang="es-CO"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Marcador de número de diapositiva 3">
            <a:extLst>
              <a:ext uri="{FF2B5EF4-FFF2-40B4-BE49-F238E27FC236}">
                <a16:creationId xmlns:a16="http://schemas.microsoft.com/office/drawing/2014/main" id="{12E6A37A-AE90-4021-AE28-E033834CC606}"/>
              </a:ext>
            </a:extLst>
          </p:cNvPr>
          <p:cNvSpPr>
            <a:spLocks noGrp="1"/>
          </p:cNvSpPr>
          <p:nvPr>
            <p:ph type="sldNum" sz="quarter" idx="4294967295"/>
          </p:nvPr>
        </p:nvSpPr>
        <p:spPr>
          <a:xfrm>
            <a:off x="0" y="6242050"/>
            <a:ext cx="5730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268E-FFF7-4684-8873-E54A546F0FDE}" type="slidenum">
              <a:rPr kumimoji="0" lang="es-CO"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O"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BC99D9F0-46A8-4F78-BA51-0225761EA875}"/>
              </a:ext>
            </a:extLst>
          </p:cNvPr>
          <p:cNvSpPr txBox="1"/>
          <p:nvPr/>
        </p:nvSpPr>
        <p:spPr>
          <a:xfrm>
            <a:off x="635466" y="1476981"/>
            <a:ext cx="110671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Límites técnicos y económicos en la integración de sistemas solares fotovoltaicos: </a:t>
            </a:r>
            <a:endParaRPr kumimoji="0" lang="es-CO"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n 7">
            <a:extLst>
              <a:ext uri="{FF2B5EF4-FFF2-40B4-BE49-F238E27FC236}">
                <a16:creationId xmlns:a16="http://schemas.microsoft.com/office/drawing/2014/main" id="{6F4C7AEA-0842-4E6E-95EA-4CC5FF919214}"/>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774134" y="2144830"/>
            <a:ext cx="6643731" cy="3921246"/>
          </a:xfrm>
          <a:prstGeom prst="rect">
            <a:avLst/>
          </a:prstGeom>
        </p:spPr>
      </p:pic>
    </p:spTree>
    <p:extLst>
      <p:ext uri="{BB962C8B-B14F-4D97-AF65-F5344CB8AC3E}">
        <p14:creationId xmlns:p14="http://schemas.microsoft.com/office/powerpoint/2010/main" val="237253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3B9D0-A1EB-4E23-B093-63BBB51632B2}"/>
              </a:ext>
            </a:extLst>
          </p:cNvPr>
          <p:cNvSpPr>
            <a:spLocks noGrp="1"/>
          </p:cNvSpPr>
          <p:nvPr>
            <p:ph type="title" idx="4294967295"/>
          </p:nvPr>
        </p:nvSpPr>
        <p:spPr>
          <a:xfrm>
            <a:off x="427839" y="577995"/>
            <a:ext cx="10515600" cy="1003300"/>
          </a:xfrm>
        </p:spPr>
        <p:txBody>
          <a:bodyPr>
            <a:noAutofit/>
          </a:bodyPr>
          <a:lstStyle/>
          <a:p>
            <a:r>
              <a:rPr lang="es-ES" sz="2800" b="1" dirty="0">
                <a:latin typeface="Open Sans" panose="020B0606030504020204" pitchFamily="34" charset="0"/>
                <a:ea typeface="Open Sans" panose="020B0606030504020204" pitchFamily="34" charset="0"/>
                <a:cs typeface="Open Sans" panose="020B0606030504020204" pitchFamily="34" charset="0"/>
              </a:rPr>
              <a:t>CREG 075 2021: Asignación de capacidad de transporte en el SIN</a:t>
            </a:r>
            <a:endParaRPr lang="es-CO"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Marcador de número de diapositiva 3">
            <a:extLst>
              <a:ext uri="{FF2B5EF4-FFF2-40B4-BE49-F238E27FC236}">
                <a16:creationId xmlns:a16="http://schemas.microsoft.com/office/drawing/2014/main" id="{6DD9A158-727F-4B00-8011-954180EE94D5}"/>
              </a:ext>
            </a:extLst>
          </p:cNvPr>
          <p:cNvSpPr>
            <a:spLocks noGrp="1"/>
          </p:cNvSpPr>
          <p:nvPr>
            <p:ph type="sldNum" sz="quarter" idx="4294967295"/>
          </p:nvPr>
        </p:nvSpPr>
        <p:spPr>
          <a:xfrm>
            <a:off x="0" y="6242050"/>
            <a:ext cx="5730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268E-FFF7-4684-8873-E54A546F0FDE}" type="slidenum">
              <a:rPr kumimoji="0" lang="es-CO"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O"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41C140A9-53D3-416C-8D93-26897A1F399C}"/>
              </a:ext>
            </a:extLst>
          </p:cNvPr>
          <p:cNvSpPr txBox="1"/>
          <p:nvPr/>
        </p:nvSpPr>
        <p:spPr>
          <a:xfrm>
            <a:off x="1063304" y="2425623"/>
            <a:ext cx="10211499" cy="224676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Permite liberar capacidad de transporte de energía no utilizada.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Tanto usuarios como generadores de energía podrán consultar la información relacionada con los puntos de conexión y la capacidad de transporte disponible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 podrán identificar los puntos de la red en donde es posible conectar nuevos proyectos de energía</a:t>
            </a:r>
            <a:endParaRPr kumimoji="0" lang="es-CO"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866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97DAF-CD60-49B2-BE47-90B3F6633F90}"/>
              </a:ext>
            </a:extLst>
          </p:cNvPr>
          <p:cNvSpPr>
            <a:spLocks noGrp="1"/>
          </p:cNvSpPr>
          <p:nvPr>
            <p:ph type="title" idx="4294967295"/>
          </p:nvPr>
        </p:nvSpPr>
        <p:spPr>
          <a:xfrm>
            <a:off x="385894" y="402670"/>
            <a:ext cx="10515600" cy="1003300"/>
          </a:xfrm>
        </p:spPr>
        <p:txBody>
          <a:bodyPr>
            <a:no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CREG 174 2021: Autogeneración a pequeña escala y generación distribuida (Reemplaza 030) </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Marcador de número de diapositiva 3">
            <a:extLst>
              <a:ext uri="{FF2B5EF4-FFF2-40B4-BE49-F238E27FC236}">
                <a16:creationId xmlns:a16="http://schemas.microsoft.com/office/drawing/2014/main" id="{ADA4CF05-103C-4335-964C-BF3050EC73EE}"/>
              </a:ext>
            </a:extLst>
          </p:cNvPr>
          <p:cNvSpPr>
            <a:spLocks noGrp="1"/>
          </p:cNvSpPr>
          <p:nvPr>
            <p:ph type="sldNum" sz="quarter" idx="4294967295"/>
          </p:nvPr>
        </p:nvSpPr>
        <p:spPr>
          <a:xfrm>
            <a:off x="0" y="6242050"/>
            <a:ext cx="5730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268E-FFF7-4684-8873-E54A546F0FDE}" type="slidenum">
              <a:rPr kumimoji="0" lang="es-CO"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CO"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798B5D8B-0D48-42EF-8B7A-F073B610BCE9}"/>
              </a:ext>
            </a:extLst>
          </p:cNvPr>
          <p:cNvSpPr txBox="1"/>
          <p:nvPr/>
        </p:nvSpPr>
        <p:spPr>
          <a:xfrm>
            <a:off x="666790" y="1930565"/>
            <a:ext cx="10733849" cy="286232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Regula las actividades de autogeneración y generación distribuida.</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Esta resolución define las reglas que permiten a los usuarios conectarse al operador de red (OR) como </a:t>
            </a:r>
            <a:r>
              <a:rPr kumimoji="0" lang="es-ES" sz="2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autogeneradores</a:t>
            </a: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 generadores distribuidos de manera ágil y sencilla.</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Gracias a esta resolución los clientes podrán producir su propia energía reduciendo su consumo y el valor a pagar en la factura del servicio, así mismo podrán vender al sistema la energía que le sobre (excedentes).</a:t>
            </a:r>
            <a:endParaRPr kumimoji="0" lang="es-CO"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431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16CA76-13AA-4BCC-A04A-49E140E06291}"/>
              </a:ext>
            </a:extLst>
          </p:cNvPr>
          <p:cNvSpPr>
            <a:spLocks noGrp="1"/>
          </p:cNvSpPr>
          <p:nvPr>
            <p:ph type="title" idx="4294967295"/>
          </p:nvPr>
        </p:nvSpPr>
        <p:spPr>
          <a:xfrm>
            <a:off x="573088" y="352338"/>
            <a:ext cx="10515600" cy="1003300"/>
          </a:xfrm>
        </p:spPr>
        <p:txBody>
          <a:bodyPr>
            <a:no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CREG 148 2021: Conexión y operación de plantas solares fotovoltaicas y eólicas en el SDL superiores a 5 MW</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Marcador de número de diapositiva 3">
            <a:extLst>
              <a:ext uri="{FF2B5EF4-FFF2-40B4-BE49-F238E27FC236}">
                <a16:creationId xmlns:a16="http://schemas.microsoft.com/office/drawing/2014/main" id="{38F67BCE-CAB5-4C5A-A068-18787FF4EB7A}"/>
              </a:ext>
            </a:extLst>
          </p:cNvPr>
          <p:cNvSpPr>
            <a:spLocks noGrp="1"/>
          </p:cNvSpPr>
          <p:nvPr>
            <p:ph type="sldNum" sz="quarter" idx="4294967295"/>
          </p:nvPr>
        </p:nvSpPr>
        <p:spPr>
          <a:xfrm>
            <a:off x="0" y="6242050"/>
            <a:ext cx="5730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268E-FFF7-4684-8873-E54A546F0FDE}" type="slidenum">
              <a:rPr kumimoji="0" lang="es-CO"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CO"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A4CBE621-9F18-4EF7-AD81-6F6E97BE41B9}"/>
              </a:ext>
            </a:extLst>
          </p:cNvPr>
          <p:cNvSpPr txBox="1"/>
          <p:nvPr/>
        </p:nvSpPr>
        <p:spPr>
          <a:xfrm>
            <a:off x="1047923" y="2151465"/>
            <a:ext cx="9748706" cy="286232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Especifica las variables técnicas que deben ser reportadas por una planta cuando entre en operación comercial.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Indica los requisitos técnicos generales de la operación de las plantas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Especifica las variables meteorológicas que deben ser monitoreadas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Indica el listado y forma de realizar las pruebas para antes de la entrada en operación</a:t>
            </a:r>
            <a:endParaRPr kumimoji="0" lang="es-CO"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3341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B0A256-7679-404E-8EC1-A67700A0C054}"/>
              </a:ext>
            </a:extLst>
          </p:cNvPr>
          <p:cNvSpPr>
            <a:spLocks noGrp="1"/>
          </p:cNvSpPr>
          <p:nvPr>
            <p:ph type="title" idx="4294967295"/>
          </p:nvPr>
        </p:nvSpPr>
        <p:spPr>
          <a:xfrm>
            <a:off x="385894" y="368271"/>
            <a:ext cx="10515600" cy="1003300"/>
          </a:xfrm>
        </p:spPr>
        <p:txBody>
          <a:bodyPr>
            <a:no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CREG 101 011 de 2022: Conexión y operación de plantas solares fotovoltaicas y eólicas en el SDL hasta 5 MW</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Marcador de número de diapositiva 3">
            <a:extLst>
              <a:ext uri="{FF2B5EF4-FFF2-40B4-BE49-F238E27FC236}">
                <a16:creationId xmlns:a16="http://schemas.microsoft.com/office/drawing/2014/main" id="{BE38D11D-FA14-45A3-8841-529680694503}"/>
              </a:ext>
            </a:extLst>
          </p:cNvPr>
          <p:cNvSpPr>
            <a:spLocks noGrp="1"/>
          </p:cNvSpPr>
          <p:nvPr>
            <p:ph type="sldNum" sz="quarter" idx="4294967295"/>
          </p:nvPr>
        </p:nvSpPr>
        <p:spPr>
          <a:xfrm>
            <a:off x="0" y="6242050"/>
            <a:ext cx="5730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268E-FFF7-4684-8873-E54A546F0FDE}" type="slidenum">
              <a:rPr kumimoji="0" lang="es-CO"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69868597-8103-4272-AE11-BA120B3BEB79}"/>
              </a:ext>
            </a:extLst>
          </p:cNvPr>
          <p:cNvSpPr txBox="1"/>
          <p:nvPr/>
        </p:nvSpPr>
        <p:spPr>
          <a:xfrm>
            <a:off x="829811" y="2163844"/>
            <a:ext cx="10289232" cy="286232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Especifica las variables técnicas que deben ser reportadas por una planta cuando entre en operación comercial.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Indica los requisitos técnicos generales de la operación de las plantas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Especifica las variables meteorológicas que deben ser monitoreadas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Indica el listado y forma de realizar las pruebas para antes de la entrada en operación</a:t>
            </a:r>
            <a:endParaRPr kumimoji="0" lang="es-CO"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352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77381B-B179-4B45-AD49-03F2FD09EB64}"/>
              </a:ext>
            </a:extLst>
          </p:cNvPr>
          <p:cNvSpPr txBox="1"/>
          <p:nvPr/>
        </p:nvSpPr>
        <p:spPr>
          <a:xfrm>
            <a:off x="671118" y="678493"/>
            <a:ext cx="6828639" cy="584775"/>
          </a:xfrm>
          <a:prstGeom prst="rect">
            <a:avLst/>
          </a:prstGeom>
          <a:noFill/>
        </p:spPr>
        <p:txBody>
          <a:bodyPr wrap="square" rtlCol="0">
            <a:spAutoFit/>
          </a:bodyPr>
          <a:lstStyle/>
          <a:p>
            <a:r>
              <a:rPr lang="es-ES" sz="3200" b="1" dirty="0">
                <a:latin typeface="Open Sans" panose="020B0606030504020204" pitchFamily="34" charset="0"/>
                <a:ea typeface="Open Sans" panose="020B0606030504020204" pitchFamily="34" charset="0"/>
                <a:cs typeface="Open Sans" panose="020B0606030504020204" pitchFamily="34" charset="0"/>
              </a:rPr>
              <a:t>Contenido</a:t>
            </a:r>
            <a:endParaRPr lang="es-CO"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F2695CD5-703D-4B66-9656-B1910EA695B6}"/>
              </a:ext>
            </a:extLst>
          </p:cNvPr>
          <p:cNvSpPr txBox="1"/>
          <p:nvPr/>
        </p:nvSpPr>
        <p:spPr>
          <a:xfrm>
            <a:off x="2044117" y="2229952"/>
            <a:ext cx="8472881" cy="2800767"/>
          </a:xfrm>
          <a:prstGeom prst="rect">
            <a:avLst/>
          </a:prstGeom>
          <a:noFill/>
        </p:spPr>
        <p:txBody>
          <a:bodyPr wrap="square" rtlCol="0">
            <a:spAutoFit/>
          </a:bodyPr>
          <a:lstStyle/>
          <a:p>
            <a:pPr marL="342900" indent="-342900">
              <a:buFont typeface="+mj-l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Generalidades CREG 174</a:t>
            </a:r>
          </a:p>
          <a:p>
            <a:pPr marL="800100" lvl="1" indent="-342900">
              <a:buFont typeface="+mj-l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Tipos de generadores</a:t>
            </a:r>
          </a:p>
          <a:p>
            <a:pPr marL="800100" lvl="1" indent="-342900">
              <a:buFont typeface="+mj-l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Diagrama de flujo</a:t>
            </a:r>
          </a:p>
          <a:p>
            <a:pPr marL="800100" lvl="1" indent="-342900">
              <a:buFont typeface="+mj-l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Casos de estudio</a:t>
            </a:r>
          </a:p>
          <a:p>
            <a:pPr marL="800100" lvl="1" indent="-342900">
              <a:buFont typeface="+mj-l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Causales de desconexión</a:t>
            </a:r>
          </a:p>
          <a:p>
            <a:pPr marL="800100" lvl="1" indent="-342900">
              <a:buFont typeface="+mj-l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Tiempos normativos de legalización</a:t>
            </a:r>
          </a:p>
          <a:p>
            <a:pPr marL="800100" lvl="1" indent="-342900">
              <a:buFont typeface="+mj-l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Contratos de conexión</a:t>
            </a:r>
          </a:p>
          <a:p>
            <a:pPr marL="342900" indent="-342900">
              <a:buFont typeface="+mj-l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Proceso de legalización frente al OR</a:t>
            </a:r>
          </a:p>
          <a:p>
            <a:pPr marL="342900" indent="-342900">
              <a:buFont typeface="+mj-l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Proceso frente a diferentes OR</a:t>
            </a:r>
          </a:p>
          <a:p>
            <a:pPr marL="342900" indent="-342900">
              <a:buFont typeface="+mj-l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Documentación incentivos tributarios</a:t>
            </a:r>
          </a:p>
          <a:p>
            <a:pPr marL="342900" indent="-342900">
              <a:buFont typeface="+mj-lt"/>
              <a:buAutoNum type="arabicPeriod"/>
            </a:pP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206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F25F78-7FC4-400B-BD75-5853096C5C8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1377" y="1698781"/>
            <a:ext cx="2219134" cy="4156733"/>
          </a:xfrm>
          <a:prstGeom prst="rect">
            <a:avLst/>
          </a:prstGeom>
          <a:noFill/>
        </p:spPr>
      </p:pic>
      <p:pic>
        <p:nvPicPr>
          <p:cNvPr id="3" name="Imagen 2">
            <a:extLst>
              <a:ext uri="{FF2B5EF4-FFF2-40B4-BE49-F238E27FC236}">
                <a16:creationId xmlns:a16="http://schemas.microsoft.com/office/drawing/2014/main" id="{75B756FA-033F-4CD8-A4C9-80D531029B18}"/>
              </a:ext>
            </a:extLst>
          </p:cNvPr>
          <p:cNvPicPr>
            <a:picLocks noChangeAspect="1"/>
          </p:cNvPicPr>
          <p:nvPr/>
        </p:nvPicPr>
        <p:blipFill>
          <a:blip r:embed="rId3"/>
          <a:stretch>
            <a:fillRect/>
          </a:stretch>
        </p:blipFill>
        <p:spPr>
          <a:xfrm>
            <a:off x="3102428" y="2295902"/>
            <a:ext cx="2993572" cy="3492501"/>
          </a:xfrm>
          <a:prstGeom prst="rect">
            <a:avLst/>
          </a:prstGeom>
        </p:spPr>
      </p:pic>
      <p:sp>
        <p:nvSpPr>
          <p:cNvPr id="5" name="CuadroTexto 4">
            <a:extLst>
              <a:ext uri="{FF2B5EF4-FFF2-40B4-BE49-F238E27FC236}">
                <a16:creationId xmlns:a16="http://schemas.microsoft.com/office/drawing/2014/main" id="{1E33D0AF-F7CD-41DB-AEEA-21AF39682C50}"/>
              </a:ext>
            </a:extLst>
          </p:cNvPr>
          <p:cNvSpPr txBox="1"/>
          <p:nvPr/>
        </p:nvSpPr>
        <p:spPr>
          <a:xfrm>
            <a:off x="617594" y="557490"/>
            <a:ext cx="8132124" cy="646331"/>
          </a:xfrm>
          <a:prstGeom prst="rect">
            <a:avLst/>
          </a:prstGeom>
          <a:noFill/>
        </p:spPr>
        <p:txBody>
          <a:bodyPr wrap="square">
            <a:spAutoFit/>
          </a:bodyPr>
          <a:lstStyle/>
          <a:p>
            <a:pPr>
              <a:spcAft>
                <a:spcPts val="1000"/>
              </a:spcAft>
            </a:pPr>
            <a:r>
              <a:rPr lang="es-CO"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Código QR para acceder a la base documental de regulación, leyes y normas en energía solar FV.</a:t>
            </a:r>
            <a:endParaRPr lang="es-CO"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2681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1EE8C-9238-4211-9EC4-418DDBFDC352}"/>
              </a:ext>
            </a:extLst>
          </p:cNvPr>
          <p:cNvSpPr>
            <a:spLocks noGrp="1"/>
          </p:cNvSpPr>
          <p:nvPr>
            <p:ph type="ctrTitle" idx="4294967295"/>
          </p:nvPr>
        </p:nvSpPr>
        <p:spPr>
          <a:xfrm>
            <a:off x="738230" y="2235200"/>
            <a:ext cx="6618915" cy="2387600"/>
          </a:xfrm>
        </p:spPr>
        <p:txBody>
          <a:bodyPr>
            <a:normAutofit/>
          </a:bodyPr>
          <a:lstStyle/>
          <a:p>
            <a:r>
              <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GENERALIDADES CREG 174 2021</a:t>
            </a:r>
            <a:br>
              <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40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7992611" cy="769441"/>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1. Tipos de generadores</a:t>
            </a:r>
          </a:p>
        </p:txBody>
      </p:sp>
    </p:spTree>
    <p:extLst>
      <p:ext uri="{BB962C8B-B14F-4D97-AF65-F5344CB8AC3E}">
        <p14:creationId xmlns:p14="http://schemas.microsoft.com/office/powerpoint/2010/main" val="325011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BEE13B6-B369-426C-A3E8-3872FF47243D}"/>
              </a:ext>
            </a:extLst>
          </p:cNvPr>
          <p:cNvSpPr txBox="1"/>
          <p:nvPr/>
        </p:nvSpPr>
        <p:spPr>
          <a:xfrm>
            <a:off x="453005" y="6339190"/>
            <a:ext cx="3045203" cy="307777"/>
          </a:xfrm>
          <a:prstGeom prst="rect">
            <a:avLst/>
          </a:prstGeom>
          <a:noFill/>
        </p:spPr>
        <p:txBody>
          <a:bodyPr wrap="square" rtlCol="0">
            <a:spAutoFit/>
          </a:bodyPr>
          <a:lstStyle/>
          <a:p>
            <a:r>
              <a:rPr lang="es-ES" sz="1400" i="1"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Tipos de generadores</a:t>
            </a:r>
            <a:endParaRPr lang="es-CO" sz="1400" i="1"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a:extLst>
              <a:ext uri="{FF2B5EF4-FFF2-40B4-BE49-F238E27FC236}">
                <a16:creationId xmlns:a16="http://schemas.microsoft.com/office/drawing/2014/main" id="{AC79EB32-9216-45E0-9638-1258F5724B90}"/>
              </a:ext>
            </a:extLst>
          </p:cNvPr>
          <p:cNvSpPr txBox="1"/>
          <p:nvPr/>
        </p:nvSpPr>
        <p:spPr>
          <a:xfrm>
            <a:off x="543186" y="869501"/>
            <a:ext cx="6094602" cy="369332"/>
          </a:xfrm>
          <a:prstGeom prst="rect">
            <a:avLst/>
          </a:prstGeom>
          <a:noFill/>
        </p:spPr>
        <p:txBody>
          <a:bodyPr wrap="square">
            <a:spAutoFit/>
          </a:bodyPr>
          <a:lstStyle/>
          <a:p>
            <a:r>
              <a:rPr lang="es-ES" b="1" dirty="0" err="1">
                <a:latin typeface="Open Sans" panose="020B0606030504020204" pitchFamily="34" charset="0"/>
                <a:ea typeface="Open Sans" panose="020B0606030504020204" pitchFamily="34" charset="0"/>
                <a:cs typeface="Open Sans" panose="020B0606030504020204" pitchFamily="34" charset="0"/>
              </a:rPr>
              <a:t>Autogenerador</a:t>
            </a:r>
            <a:r>
              <a:rPr lang="es-ES" b="1" dirty="0">
                <a:latin typeface="Open Sans" panose="020B0606030504020204" pitchFamily="34" charset="0"/>
                <a:ea typeface="Open Sans" panose="020B0606030504020204" pitchFamily="34" charset="0"/>
                <a:cs typeface="Open Sans" panose="020B0606030504020204" pitchFamily="34" charset="0"/>
              </a:rPr>
              <a:t> a Pequeña Escala (AGPE): </a:t>
            </a:r>
            <a:endParaRPr lang="es-CO"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uadroTexto 5">
            <a:extLst>
              <a:ext uri="{FF2B5EF4-FFF2-40B4-BE49-F238E27FC236}">
                <a16:creationId xmlns:a16="http://schemas.microsoft.com/office/drawing/2014/main" id="{F266C382-11F6-4879-B2B2-5F3DE73A6D75}"/>
              </a:ext>
            </a:extLst>
          </p:cNvPr>
          <p:cNvSpPr txBox="1"/>
          <p:nvPr/>
        </p:nvSpPr>
        <p:spPr>
          <a:xfrm>
            <a:off x="543186" y="1887172"/>
            <a:ext cx="10129706" cy="523220"/>
          </a:xfrm>
          <a:prstGeom prst="rect">
            <a:avLst/>
          </a:prstGeom>
          <a:noFill/>
        </p:spPr>
        <p:txBody>
          <a:bodyPr wrap="square">
            <a:spAutoFit/>
          </a:bodyPr>
          <a:lstStyle/>
          <a:p>
            <a:pPr algn="just"/>
            <a:r>
              <a:rPr lang="es-ES" sz="1400" dirty="0">
                <a:latin typeface="Open Sans" panose="020B0606030504020204" pitchFamily="34" charset="0"/>
                <a:ea typeface="Open Sans" panose="020B0606030504020204" pitchFamily="34" charset="0"/>
                <a:cs typeface="Open Sans" panose="020B0606030504020204" pitchFamily="34" charset="0"/>
              </a:rPr>
              <a:t>Es aquel usuario que produce energía eléctrica, principalmente para atender sus propias necesidades y cuya instalación de generación tiene una capacidad instalada o nominal igual o inferior a 1.000 kW (1 MW).</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A551D943-024F-42F9-B92D-2401687EE757}"/>
              </a:ext>
            </a:extLst>
          </p:cNvPr>
          <p:cNvSpPr txBox="1"/>
          <p:nvPr/>
        </p:nvSpPr>
        <p:spPr>
          <a:xfrm>
            <a:off x="543186" y="3211796"/>
            <a:ext cx="6094602" cy="369332"/>
          </a:xfrm>
          <a:prstGeom prst="rect">
            <a:avLst/>
          </a:prstGeom>
          <a:noFill/>
        </p:spPr>
        <p:txBody>
          <a:bodyPr wrap="square">
            <a:spAutoFit/>
          </a:bodyPr>
          <a:lstStyle/>
          <a:p>
            <a:r>
              <a:rPr lang="es-ES" b="1" dirty="0">
                <a:latin typeface="Open Sans" panose="020B0606030504020204" pitchFamily="34" charset="0"/>
                <a:ea typeface="Open Sans" panose="020B0606030504020204" pitchFamily="34" charset="0"/>
                <a:cs typeface="Open Sans" panose="020B0606030504020204" pitchFamily="34" charset="0"/>
              </a:rPr>
              <a:t>Los AGPE se dividen en dos grupos:</a:t>
            </a:r>
            <a:endParaRPr lang="es-CO"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n 9">
            <a:extLst>
              <a:ext uri="{FF2B5EF4-FFF2-40B4-BE49-F238E27FC236}">
                <a16:creationId xmlns:a16="http://schemas.microsoft.com/office/drawing/2014/main" id="{E8FDADF6-0271-4893-8FC7-E31EFB45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234" y="3320961"/>
            <a:ext cx="9006978" cy="2689995"/>
          </a:xfrm>
          <a:prstGeom prst="rect">
            <a:avLst/>
          </a:prstGeom>
        </p:spPr>
      </p:pic>
    </p:spTree>
    <p:extLst>
      <p:ext uri="{BB962C8B-B14F-4D97-AF65-F5344CB8AC3E}">
        <p14:creationId xmlns:p14="http://schemas.microsoft.com/office/powerpoint/2010/main" val="3596630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BEE13B6-B369-426C-A3E8-3872FF47243D}"/>
              </a:ext>
            </a:extLst>
          </p:cNvPr>
          <p:cNvSpPr txBox="1"/>
          <p:nvPr/>
        </p:nvSpPr>
        <p:spPr>
          <a:xfrm>
            <a:off x="453005" y="6339190"/>
            <a:ext cx="3045203" cy="307777"/>
          </a:xfrm>
          <a:prstGeom prst="rect">
            <a:avLst/>
          </a:prstGeom>
          <a:noFill/>
        </p:spPr>
        <p:txBody>
          <a:bodyPr wrap="square" rtlCol="0">
            <a:spAutoFit/>
          </a:bodyPr>
          <a:lstStyle/>
          <a:p>
            <a:r>
              <a:rPr lang="es-ES" sz="1400" i="1"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Tipos de generadores</a:t>
            </a:r>
            <a:endParaRPr lang="es-CO" sz="1400" i="1"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a:extLst>
              <a:ext uri="{FF2B5EF4-FFF2-40B4-BE49-F238E27FC236}">
                <a16:creationId xmlns:a16="http://schemas.microsoft.com/office/drawing/2014/main" id="{AC79EB32-9216-45E0-9638-1258F5724B90}"/>
              </a:ext>
            </a:extLst>
          </p:cNvPr>
          <p:cNvSpPr txBox="1"/>
          <p:nvPr/>
        </p:nvSpPr>
        <p:spPr>
          <a:xfrm>
            <a:off x="836801" y="1507065"/>
            <a:ext cx="6094602" cy="369332"/>
          </a:xfrm>
          <a:prstGeom prst="rect">
            <a:avLst/>
          </a:prstGeom>
          <a:noFill/>
        </p:spPr>
        <p:txBody>
          <a:bodyPr wrap="square">
            <a:spAutoFit/>
          </a:bodyPr>
          <a:lstStyle/>
          <a:p>
            <a:r>
              <a:rPr lang="es-ES" b="1" dirty="0" err="1">
                <a:latin typeface="Open Sans" panose="020B0606030504020204" pitchFamily="34" charset="0"/>
                <a:ea typeface="Open Sans" panose="020B0606030504020204" pitchFamily="34" charset="0"/>
                <a:cs typeface="Open Sans" panose="020B0606030504020204" pitchFamily="34" charset="0"/>
              </a:rPr>
              <a:t>Autogenerador</a:t>
            </a:r>
            <a:r>
              <a:rPr lang="es-ES" b="1" dirty="0">
                <a:latin typeface="Open Sans" panose="020B0606030504020204" pitchFamily="34" charset="0"/>
                <a:ea typeface="Open Sans" panose="020B0606030504020204" pitchFamily="34" charset="0"/>
                <a:cs typeface="Open Sans" panose="020B0606030504020204" pitchFamily="34" charset="0"/>
              </a:rPr>
              <a:t> a Gran Escala (AGGE):</a:t>
            </a:r>
            <a:endParaRPr lang="es-CO"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a:extLst>
              <a:ext uri="{FF2B5EF4-FFF2-40B4-BE49-F238E27FC236}">
                <a16:creationId xmlns:a16="http://schemas.microsoft.com/office/drawing/2014/main" id="{17622A45-EC8F-4F6C-8179-F2379FA29B00}"/>
              </a:ext>
            </a:extLst>
          </p:cNvPr>
          <p:cNvSpPr txBox="1"/>
          <p:nvPr/>
        </p:nvSpPr>
        <p:spPr>
          <a:xfrm>
            <a:off x="836800" y="2054951"/>
            <a:ext cx="9792051" cy="646331"/>
          </a:xfrm>
          <a:prstGeom prst="rect">
            <a:avLst/>
          </a:prstGeom>
          <a:noFill/>
        </p:spPr>
        <p:txBody>
          <a:bodyPr wrap="square">
            <a:spAutoFit/>
          </a:bodyPr>
          <a:lstStyle/>
          <a:p>
            <a:pPr algn="just"/>
            <a:r>
              <a:rPr lang="es-ES" dirty="0"/>
              <a:t>Persona natural o jurídica que produce energía eléctrica, principalmente para atender sus propias necesidades y cuya instalación de generación tiene una capacidad instalada superior a 1 MW.</a:t>
            </a:r>
            <a:endParaRPr lang="es-CO" dirty="0"/>
          </a:p>
        </p:txBody>
      </p:sp>
      <p:sp>
        <p:nvSpPr>
          <p:cNvPr id="11" name="CuadroTexto 10">
            <a:extLst>
              <a:ext uri="{FF2B5EF4-FFF2-40B4-BE49-F238E27FC236}">
                <a16:creationId xmlns:a16="http://schemas.microsoft.com/office/drawing/2014/main" id="{FF89F3CB-C48D-438B-9D43-5B3E98D3EBDC}"/>
              </a:ext>
            </a:extLst>
          </p:cNvPr>
          <p:cNvSpPr txBox="1"/>
          <p:nvPr/>
        </p:nvSpPr>
        <p:spPr>
          <a:xfrm>
            <a:off x="836801" y="3506301"/>
            <a:ext cx="6094602" cy="369332"/>
          </a:xfrm>
          <a:prstGeom prst="rect">
            <a:avLst/>
          </a:prstGeom>
          <a:noFill/>
        </p:spPr>
        <p:txBody>
          <a:bodyPr wrap="square">
            <a:spAutoFit/>
          </a:bodyPr>
          <a:lstStyle/>
          <a:p>
            <a:r>
              <a:rPr lang="es-CO" b="1" dirty="0">
                <a:latin typeface="Open Sans" panose="020B0606030504020204" pitchFamily="34" charset="0"/>
                <a:ea typeface="Open Sans" panose="020B0606030504020204" pitchFamily="34" charset="0"/>
                <a:cs typeface="Open Sans" panose="020B0606030504020204" pitchFamily="34" charset="0"/>
              </a:rPr>
              <a:t>Generador Distribuido (GD):</a:t>
            </a:r>
          </a:p>
        </p:txBody>
      </p:sp>
      <p:sp>
        <p:nvSpPr>
          <p:cNvPr id="12" name="CuadroTexto 11">
            <a:extLst>
              <a:ext uri="{FF2B5EF4-FFF2-40B4-BE49-F238E27FC236}">
                <a16:creationId xmlns:a16="http://schemas.microsoft.com/office/drawing/2014/main" id="{604B3D78-E981-498F-8A07-F8A9988738EB}"/>
              </a:ext>
            </a:extLst>
          </p:cNvPr>
          <p:cNvSpPr txBox="1"/>
          <p:nvPr/>
        </p:nvSpPr>
        <p:spPr>
          <a:xfrm>
            <a:off x="836800" y="4066564"/>
            <a:ext cx="9909498" cy="923330"/>
          </a:xfrm>
          <a:prstGeom prst="rect">
            <a:avLst/>
          </a:prstGeom>
          <a:noFill/>
        </p:spPr>
        <p:txBody>
          <a:bodyPr wrap="square">
            <a:spAutoFit/>
          </a:bodyPr>
          <a:lstStyle/>
          <a:p>
            <a:pPr algn="just"/>
            <a:r>
              <a:rPr lang="es-ES" dirty="0"/>
              <a:t>Persona jurídica que produce energía eléctrica cerca de los centros de consumo, se encuentra conectada al Sistema de Distribución Local (SDL) y tiene una capacidad instalada o nominal de generación menor a 1 MW.</a:t>
            </a:r>
            <a:endParaRPr lang="es-CO" dirty="0"/>
          </a:p>
        </p:txBody>
      </p:sp>
    </p:spTree>
    <p:extLst>
      <p:ext uri="{BB962C8B-B14F-4D97-AF65-F5344CB8AC3E}">
        <p14:creationId xmlns:p14="http://schemas.microsoft.com/office/powerpoint/2010/main" val="1605751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7992611" cy="2123658"/>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2. Diagrama de flujo del proceso de legalización</a:t>
            </a:r>
          </a:p>
          <a:p>
            <a:pPr lvl="1"/>
            <a:endParaRPr lang="es-ES" sz="4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8840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6E3546D-A5EF-40D3-A685-118A8258A7CD}"/>
              </a:ext>
            </a:extLst>
          </p:cNvPr>
          <p:cNvSpPr txBox="1"/>
          <p:nvPr/>
        </p:nvSpPr>
        <p:spPr>
          <a:xfrm>
            <a:off x="648049" y="2659559"/>
            <a:ext cx="7992611" cy="2123658"/>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Ejemplo básico de documentación</a:t>
            </a:r>
          </a:p>
          <a:p>
            <a:pPr lvl="1"/>
            <a:endParaRPr lang="es-ES" sz="4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7377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3">
            <a:extLst>
              <a:ext uri="{FF2B5EF4-FFF2-40B4-BE49-F238E27FC236}">
                <a16:creationId xmlns:a16="http://schemas.microsoft.com/office/drawing/2014/main" id="{C1048A51-FA02-42D7-8074-A0223A102612}"/>
              </a:ext>
            </a:extLst>
          </p:cNvPr>
          <p:cNvSpPr txBox="1">
            <a:spLocks/>
          </p:cNvSpPr>
          <p:nvPr/>
        </p:nvSpPr>
        <p:spPr>
          <a:xfrm>
            <a:off x="331208" y="1837189"/>
            <a:ext cx="11090832" cy="5020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a:pPr>
            <a:r>
              <a:rPr lang="es-CO" sz="1800" b="1" dirty="0">
                <a:latin typeface="Open Sans" panose="020B0606030504020204" pitchFamily="34" charset="0"/>
                <a:ea typeface="Open Sans" panose="020B0606030504020204" pitchFamily="34" charset="0"/>
                <a:cs typeface="Open Sans" panose="020B0606030504020204" pitchFamily="34" charset="0"/>
              </a:rPr>
              <a:t>Consultar la disponibilidad del punto de conexión.</a:t>
            </a:r>
          </a:p>
          <a:p>
            <a:pPr marL="0" indent="0" algn="just">
              <a:buFont typeface="Arial" panose="020B0604020202020204" pitchFamily="34" charset="0"/>
              <a:buNone/>
            </a:pPr>
            <a:r>
              <a:rPr lang="es-CO" sz="1800" dirty="0">
                <a:latin typeface="Open Sans" panose="020B0606030504020204" pitchFamily="34" charset="0"/>
                <a:ea typeface="Open Sans" panose="020B0606030504020204" pitchFamily="34" charset="0"/>
                <a:cs typeface="Open Sans" panose="020B0606030504020204" pitchFamily="34" charset="0"/>
              </a:rPr>
              <a:t>- Aplica solo para nivel de tensión 1.</a:t>
            </a:r>
          </a:p>
          <a:p>
            <a:pPr marL="457200" indent="-457200" algn="just">
              <a:buFont typeface="Arial" panose="020B0604020202020204" pitchFamily="34" charset="0"/>
              <a:buAutoNum type="arabicPeriod"/>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AutoNum type="arabicPeriod"/>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r>
              <a:rPr lang="es-CO" sz="1400" b="1" dirty="0">
                <a:latin typeface="Open Sans" panose="020B0606030504020204" pitchFamily="34" charset="0"/>
                <a:ea typeface="Open Sans" panose="020B0606030504020204" pitchFamily="34" charset="0"/>
                <a:cs typeface="Open Sans" panose="020B0606030504020204" pitchFamily="34" charset="0"/>
              </a:rPr>
              <a:t>Nota:</a:t>
            </a:r>
            <a:r>
              <a:rPr lang="es-CO" sz="1400" dirty="0">
                <a:latin typeface="Open Sans" panose="020B0606030504020204" pitchFamily="34" charset="0"/>
                <a:ea typeface="Open Sans" panose="020B0606030504020204" pitchFamily="34" charset="0"/>
                <a:cs typeface="Open Sans" panose="020B0606030504020204" pitchFamily="34" charset="0"/>
              </a:rPr>
              <a:t> La consulta de disponibilidad no aplica para cuando los activos son del cliente, tampoco para nivel de tensión 2 y 3.</a:t>
            </a:r>
            <a:endParaRPr lang="es-CO" sz="14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E1E0A027-454E-4C6E-8CF6-DEDB1230A807}"/>
              </a:ext>
            </a:extLst>
          </p:cNvPr>
          <p:cNvPicPr>
            <a:picLocks noChangeAspect="1"/>
          </p:cNvPicPr>
          <p:nvPr/>
        </p:nvPicPr>
        <p:blipFill>
          <a:blip r:embed="rId2"/>
          <a:stretch>
            <a:fillRect/>
          </a:stretch>
        </p:blipFill>
        <p:spPr>
          <a:xfrm>
            <a:off x="574488" y="2936590"/>
            <a:ext cx="10448645" cy="1456318"/>
          </a:xfrm>
          <a:prstGeom prst="rect">
            <a:avLst/>
          </a:prstGeom>
        </p:spPr>
      </p:pic>
      <p:sp>
        <p:nvSpPr>
          <p:cNvPr id="5" name="CuadroTexto 4">
            <a:extLst>
              <a:ext uri="{FF2B5EF4-FFF2-40B4-BE49-F238E27FC236}">
                <a16:creationId xmlns:a16="http://schemas.microsoft.com/office/drawing/2014/main" id="{E1039B82-2AAD-4712-B8E7-C339C87E3BA1}"/>
              </a:ext>
            </a:extLst>
          </p:cNvPr>
          <p:cNvSpPr txBox="1"/>
          <p:nvPr/>
        </p:nvSpPr>
        <p:spPr>
          <a:xfrm>
            <a:off x="331208" y="352337"/>
            <a:ext cx="7906781" cy="523220"/>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a:t>
            </a:r>
          </a:p>
        </p:txBody>
      </p:sp>
    </p:spTree>
    <p:extLst>
      <p:ext uri="{BB962C8B-B14F-4D97-AF65-F5344CB8AC3E}">
        <p14:creationId xmlns:p14="http://schemas.microsoft.com/office/powerpoint/2010/main" val="2293035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3">
            <a:extLst>
              <a:ext uri="{FF2B5EF4-FFF2-40B4-BE49-F238E27FC236}">
                <a16:creationId xmlns:a16="http://schemas.microsoft.com/office/drawing/2014/main" id="{6114B305-99B6-4859-8FE7-7B3F6CBCA505}"/>
              </a:ext>
            </a:extLst>
          </p:cNvPr>
          <p:cNvSpPr txBox="1">
            <a:spLocks/>
          </p:cNvSpPr>
          <p:nvPr/>
        </p:nvSpPr>
        <p:spPr>
          <a:xfrm>
            <a:off x="431876" y="1368679"/>
            <a:ext cx="11090832" cy="4964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startAt="2"/>
            </a:pPr>
            <a:r>
              <a:rPr lang="es-CO" sz="2000" b="1" dirty="0">
                <a:latin typeface="Open Sans" panose="020B0606030504020204" pitchFamily="34" charset="0"/>
                <a:ea typeface="Open Sans" panose="020B0606030504020204" pitchFamily="34" charset="0"/>
                <a:cs typeface="Open Sans" panose="020B0606030504020204" pitchFamily="34" charset="0"/>
              </a:rPr>
              <a:t>Diligenciar Solicitud de conexión simplificada o estudio de conexión simplificado.</a:t>
            </a:r>
          </a:p>
          <a:p>
            <a:pPr marL="0" indent="0" algn="just">
              <a:buFont typeface="Arial" panose="020B0604020202020204" pitchFamily="34" charset="0"/>
              <a:buNone/>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AutoNum type="arabicPeriod"/>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AutoNum type="arabicPeriod"/>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Diagrama 2">
            <a:extLst>
              <a:ext uri="{FF2B5EF4-FFF2-40B4-BE49-F238E27FC236}">
                <a16:creationId xmlns:a16="http://schemas.microsoft.com/office/drawing/2014/main" id="{A34282C7-6CF3-4FB6-A9EA-8DC2A36FA7A5}"/>
              </a:ext>
            </a:extLst>
          </p:cNvPr>
          <p:cNvGraphicFramePr/>
          <p:nvPr>
            <p:extLst>
              <p:ext uri="{D42A27DB-BD31-4B8C-83A1-F6EECF244321}">
                <p14:modId xmlns:p14="http://schemas.microsoft.com/office/powerpoint/2010/main" val="2958256236"/>
              </p:ext>
            </p:extLst>
          </p:nvPr>
        </p:nvGraphicFramePr>
        <p:xfrm>
          <a:off x="1432933" y="2363129"/>
          <a:ext cx="9088718" cy="3126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7A9D3A6D-FCE6-4876-9FC3-C1AFE629D986}"/>
              </a:ext>
            </a:extLst>
          </p:cNvPr>
          <p:cNvSpPr txBox="1"/>
          <p:nvPr/>
        </p:nvSpPr>
        <p:spPr>
          <a:xfrm>
            <a:off x="331208" y="352337"/>
            <a:ext cx="7906781" cy="523220"/>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a:t>
            </a:r>
          </a:p>
        </p:txBody>
      </p:sp>
    </p:spTree>
    <p:extLst>
      <p:ext uri="{BB962C8B-B14F-4D97-AF65-F5344CB8AC3E}">
        <p14:creationId xmlns:p14="http://schemas.microsoft.com/office/powerpoint/2010/main" val="3117763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F392E7-92C2-42FF-AA89-4A0F327E3468}"/>
              </a:ext>
            </a:extLst>
          </p:cNvPr>
          <p:cNvSpPr txBox="1"/>
          <p:nvPr/>
        </p:nvSpPr>
        <p:spPr>
          <a:xfrm>
            <a:off x="331208" y="352337"/>
            <a:ext cx="7906781" cy="523220"/>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a:t>
            </a:r>
          </a:p>
        </p:txBody>
      </p:sp>
      <p:sp>
        <p:nvSpPr>
          <p:cNvPr id="3" name="Marcador de texto 3">
            <a:extLst>
              <a:ext uri="{FF2B5EF4-FFF2-40B4-BE49-F238E27FC236}">
                <a16:creationId xmlns:a16="http://schemas.microsoft.com/office/drawing/2014/main" id="{287BBD9C-1810-4131-8325-AC71A1A958DC}"/>
              </a:ext>
            </a:extLst>
          </p:cNvPr>
          <p:cNvSpPr txBox="1">
            <a:spLocks/>
          </p:cNvSpPr>
          <p:nvPr/>
        </p:nvSpPr>
        <p:spPr>
          <a:xfrm>
            <a:off x="550584" y="1237982"/>
            <a:ext cx="11090832" cy="5267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startAt="3"/>
            </a:pPr>
            <a:r>
              <a:rPr lang="es-CO" sz="1800" b="1" dirty="0">
                <a:latin typeface="Open Sans" panose="020B0606030504020204" pitchFamily="34" charset="0"/>
                <a:ea typeface="Open Sans" panose="020B0606030504020204" pitchFamily="34" charset="0"/>
                <a:cs typeface="Open Sans" panose="020B0606030504020204" pitchFamily="34" charset="0"/>
              </a:rPr>
              <a:t>Información requerida para la Solicitud de conexión simplificada.</a:t>
            </a: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algn="just"/>
            <a:r>
              <a:rPr lang="es-CO" sz="1800" dirty="0">
                <a:latin typeface="Open Sans" panose="020B0606030504020204" pitchFamily="34" charset="0"/>
                <a:ea typeface="Open Sans" panose="020B0606030504020204" pitchFamily="34" charset="0"/>
                <a:cs typeface="Open Sans" panose="020B0606030504020204" pitchFamily="34" charset="0"/>
              </a:rPr>
              <a:t>Diagrama unifilar.</a:t>
            </a:r>
          </a:p>
          <a:p>
            <a:pPr algn="just"/>
            <a:r>
              <a:rPr lang="es-CO" sz="1800" dirty="0">
                <a:latin typeface="Open Sans" panose="020B0606030504020204" pitchFamily="34" charset="0"/>
                <a:ea typeface="Open Sans" panose="020B0606030504020204" pitchFamily="34" charset="0"/>
                <a:cs typeface="Open Sans" panose="020B0606030504020204" pitchFamily="34" charset="0"/>
              </a:rPr>
              <a:t>Memorias de cálculo.</a:t>
            </a:r>
          </a:p>
          <a:p>
            <a:pPr algn="just"/>
            <a:r>
              <a:rPr lang="es-CO" sz="1800" dirty="0">
                <a:latin typeface="Open Sans" panose="020B0606030504020204" pitchFamily="34" charset="0"/>
                <a:ea typeface="Open Sans" panose="020B0606030504020204" pitchFamily="34" charset="0"/>
                <a:cs typeface="Open Sans" panose="020B0606030504020204" pitchFamily="34" charset="0"/>
              </a:rPr>
              <a:t>Esquema de protecciones.</a:t>
            </a:r>
          </a:p>
          <a:p>
            <a:pPr algn="just"/>
            <a:r>
              <a:rPr lang="es-CO" sz="1800" dirty="0">
                <a:latin typeface="Open Sans" panose="020B0606030504020204" pitchFamily="34" charset="0"/>
                <a:ea typeface="Open Sans" panose="020B0606030504020204" pitchFamily="34" charset="0"/>
                <a:cs typeface="Open Sans" panose="020B0606030504020204" pitchFamily="34" charset="0"/>
              </a:rPr>
              <a:t>Sistema de conexión a tierra.</a:t>
            </a:r>
          </a:p>
          <a:p>
            <a:pPr algn="just"/>
            <a:r>
              <a:rPr lang="es-CO" sz="1800" dirty="0">
                <a:latin typeface="Open Sans" panose="020B0606030504020204" pitchFamily="34" charset="0"/>
                <a:ea typeface="Open Sans" panose="020B0606030504020204" pitchFamily="34" charset="0"/>
                <a:cs typeface="Open Sans" panose="020B0606030504020204" pitchFamily="34" charset="0"/>
              </a:rPr>
              <a:t>Fichas técnicas de los equipos principales (Paneles solares, inversores, medidor de energía).</a:t>
            </a:r>
          </a:p>
          <a:p>
            <a:pPr algn="just"/>
            <a:r>
              <a:rPr lang="es-CO" sz="1800" dirty="0">
                <a:latin typeface="Open Sans" panose="020B0606030504020204" pitchFamily="34" charset="0"/>
                <a:ea typeface="Open Sans" panose="020B0606030504020204" pitchFamily="34" charset="0"/>
                <a:cs typeface="Open Sans" panose="020B0606030504020204" pitchFamily="34" charset="0"/>
              </a:rPr>
              <a:t>Disponibilidad de la red (si aplica).</a:t>
            </a:r>
          </a:p>
          <a:p>
            <a:pPr algn="just"/>
            <a:r>
              <a:rPr lang="es-CO" sz="1800" dirty="0">
                <a:latin typeface="Open Sans" panose="020B0606030504020204" pitchFamily="34" charset="0"/>
                <a:ea typeface="Open Sans" panose="020B0606030504020204" pitchFamily="34" charset="0"/>
                <a:cs typeface="Open Sans" panose="020B0606030504020204" pitchFamily="34" charset="0"/>
              </a:rPr>
              <a:t>Numerales J,N,R del RETIE.</a:t>
            </a:r>
          </a:p>
          <a:p>
            <a:pPr lvl="1" algn="just"/>
            <a:r>
              <a:rPr lang="es-CO" sz="1400" dirty="0">
                <a:latin typeface="Open Sans" panose="020B0606030504020204" pitchFamily="34" charset="0"/>
                <a:ea typeface="Open Sans" panose="020B0606030504020204" pitchFamily="34" charset="0"/>
                <a:cs typeface="Open Sans" panose="020B0606030504020204" pitchFamily="34" charset="0"/>
              </a:rPr>
              <a:t>Numeral J: Cálculo económico de conductores.</a:t>
            </a:r>
          </a:p>
          <a:p>
            <a:pPr lvl="1" algn="just"/>
            <a:r>
              <a:rPr lang="es-CO" sz="1400" dirty="0">
                <a:latin typeface="Open Sans" panose="020B0606030504020204" pitchFamily="34" charset="0"/>
                <a:ea typeface="Open Sans" panose="020B0606030504020204" pitchFamily="34" charset="0"/>
                <a:cs typeface="Open Sans" panose="020B0606030504020204" pitchFamily="34" charset="0"/>
              </a:rPr>
              <a:t>Numeral N: Cálculo de canalizaciones.</a:t>
            </a:r>
          </a:p>
          <a:p>
            <a:pPr lvl="1" algn="just"/>
            <a:r>
              <a:rPr lang="es-CO" sz="1400" dirty="0">
                <a:latin typeface="Open Sans" panose="020B0606030504020204" pitchFamily="34" charset="0"/>
                <a:ea typeface="Open Sans" panose="020B0606030504020204" pitchFamily="34" charset="0"/>
                <a:cs typeface="Open Sans" panose="020B0606030504020204" pitchFamily="34" charset="0"/>
              </a:rPr>
              <a:t>Numeral R: Diagrama unifilar.</a:t>
            </a: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6321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70C212CD-2A29-468D-B4A7-FA0DC3F9BFF9}"/>
              </a:ext>
            </a:extLst>
          </p:cNvPr>
          <p:cNvPicPr>
            <a:picLocks noChangeAspect="1"/>
          </p:cNvPicPr>
          <p:nvPr/>
        </p:nvPicPr>
        <p:blipFill rotWithShape="1">
          <a:blip r:embed="rId2">
            <a:clrChange>
              <a:clrFrom>
                <a:srgbClr val="FFFDFB"/>
              </a:clrFrom>
              <a:clrTo>
                <a:srgbClr val="FFFDFB">
                  <a:alpha val="0"/>
                </a:srgbClr>
              </a:clrTo>
            </a:clrChange>
            <a:extLst>
              <a:ext uri="{28A0092B-C50C-407E-A947-70E740481C1C}">
                <a14:useLocalDpi xmlns:a14="http://schemas.microsoft.com/office/drawing/2010/main" val="0"/>
              </a:ext>
            </a:extLst>
          </a:blip>
          <a:srcRect t="6239" b="47523"/>
          <a:stretch/>
        </p:blipFill>
        <p:spPr>
          <a:xfrm>
            <a:off x="1237033" y="1066303"/>
            <a:ext cx="9197817" cy="5266536"/>
          </a:xfrm>
          <a:prstGeom prst="rect">
            <a:avLst/>
          </a:prstGeom>
        </p:spPr>
      </p:pic>
    </p:spTree>
    <p:extLst>
      <p:ext uri="{BB962C8B-B14F-4D97-AF65-F5344CB8AC3E}">
        <p14:creationId xmlns:p14="http://schemas.microsoft.com/office/powerpoint/2010/main" val="3472944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2F45C6B-3A07-406E-97EA-DB50CD9F97DD}"/>
              </a:ext>
            </a:extLst>
          </p:cNvPr>
          <p:cNvPicPr>
            <a:picLocks noChangeAspect="1"/>
          </p:cNvPicPr>
          <p:nvPr/>
        </p:nvPicPr>
        <p:blipFill rotWithShape="1">
          <a:blip r:embed="rId2"/>
          <a:srcRect l="24141" t="16134" r="9844" b="34415"/>
          <a:stretch/>
        </p:blipFill>
        <p:spPr>
          <a:xfrm>
            <a:off x="127738" y="1762124"/>
            <a:ext cx="11936524" cy="3333751"/>
          </a:xfrm>
          <a:prstGeom prst="rect">
            <a:avLst/>
          </a:prstGeom>
        </p:spPr>
      </p:pic>
      <p:sp>
        <p:nvSpPr>
          <p:cNvPr id="3" name="CuadroTexto 2">
            <a:extLst>
              <a:ext uri="{FF2B5EF4-FFF2-40B4-BE49-F238E27FC236}">
                <a16:creationId xmlns:a16="http://schemas.microsoft.com/office/drawing/2014/main" id="{CEFF8688-DFA5-4C57-9F5D-BD33CBC4BDF5}"/>
              </a:ext>
            </a:extLst>
          </p:cNvPr>
          <p:cNvSpPr txBox="1"/>
          <p:nvPr/>
        </p:nvSpPr>
        <p:spPr>
          <a:xfrm>
            <a:off x="331208" y="352337"/>
            <a:ext cx="7906781" cy="523220"/>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a:t>
            </a:r>
          </a:p>
        </p:txBody>
      </p:sp>
      <p:sp>
        <p:nvSpPr>
          <p:cNvPr id="5" name="CuadroTexto 4">
            <a:extLst>
              <a:ext uri="{FF2B5EF4-FFF2-40B4-BE49-F238E27FC236}">
                <a16:creationId xmlns:a16="http://schemas.microsoft.com/office/drawing/2014/main" id="{E2E87021-B769-4297-921C-ECCB4F6B14DE}"/>
              </a:ext>
            </a:extLst>
          </p:cNvPr>
          <p:cNvSpPr txBox="1"/>
          <p:nvPr/>
        </p:nvSpPr>
        <p:spPr>
          <a:xfrm>
            <a:off x="589327" y="1371492"/>
            <a:ext cx="6094602" cy="461665"/>
          </a:xfrm>
          <a:prstGeom prst="rect">
            <a:avLst/>
          </a:prstGeom>
          <a:noFill/>
        </p:spPr>
        <p:txBody>
          <a:bodyPr wrap="square">
            <a:spAutoFit/>
          </a:bodyPr>
          <a:lstStyle/>
          <a:p>
            <a:pPr marL="0" indent="0" algn="just">
              <a:buNone/>
            </a:pPr>
            <a:r>
              <a:rPr lang="es-CO" sz="2400" dirty="0">
                <a:latin typeface="Open Sans" panose="020B0606030504020204" pitchFamily="34" charset="0"/>
                <a:ea typeface="Open Sans" panose="020B0606030504020204" pitchFamily="34" charset="0"/>
                <a:cs typeface="Open Sans" panose="020B0606030504020204" pitchFamily="34" charset="0"/>
              </a:rPr>
              <a:t>Diagrama unifilar</a:t>
            </a:r>
          </a:p>
        </p:txBody>
      </p:sp>
    </p:spTree>
    <p:extLst>
      <p:ext uri="{BB962C8B-B14F-4D97-AF65-F5344CB8AC3E}">
        <p14:creationId xmlns:p14="http://schemas.microsoft.com/office/powerpoint/2010/main" val="358900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EFF8688-DFA5-4C57-9F5D-BD33CBC4BDF5}"/>
              </a:ext>
            </a:extLst>
          </p:cNvPr>
          <p:cNvSpPr txBox="1"/>
          <p:nvPr/>
        </p:nvSpPr>
        <p:spPr>
          <a:xfrm>
            <a:off x="331208" y="352337"/>
            <a:ext cx="7906781" cy="523220"/>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a:t>
            </a:r>
          </a:p>
        </p:txBody>
      </p:sp>
      <p:sp>
        <p:nvSpPr>
          <p:cNvPr id="5" name="CuadroTexto 4">
            <a:extLst>
              <a:ext uri="{FF2B5EF4-FFF2-40B4-BE49-F238E27FC236}">
                <a16:creationId xmlns:a16="http://schemas.microsoft.com/office/drawing/2014/main" id="{E2E87021-B769-4297-921C-ECCB4F6B14DE}"/>
              </a:ext>
            </a:extLst>
          </p:cNvPr>
          <p:cNvSpPr txBox="1"/>
          <p:nvPr/>
        </p:nvSpPr>
        <p:spPr>
          <a:xfrm>
            <a:off x="589327" y="1371492"/>
            <a:ext cx="6094602" cy="461665"/>
          </a:xfrm>
          <a:prstGeom prst="rect">
            <a:avLst/>
          </a:prstGeom>
          <a:noFill/>
        </p:spPr>
        <p:txBody>
          <a:bodyPr wrap="square">
            <a:spAutoFit/>
          </a:bodyPr>
          <a:lstStyle/>
          <a:p>
            <a:pPr marL="0" indent="0" algn="just">
              <a:buNone/>
            </a:pPr>
            <a:r>
              <a:rPr lang="es-CO" sz="2400" dirty="0">
                <a:latin typeface="Open Sans" panose="020B0606030504020204" pitchFamily="34" charset="0"/>
                <a:ea typeface="Open Sans" panose="020B0606030504020204" pitchFamily="34" charset="0"/>
                <a:cs typeface="Open Sans" panose="020B0606030504020204" pitchFamily="34" charset="0"/>
              </a:rPr>
              <a:t>Diagrama unifilar</a:t>
            </a:r>
          </a:p>
        </p:txBody>
      </p:sp>
      <p:pic>
        <p:nvPicPr>
          <p:cNvPr id="6" name="Imagen 5">
            <a:extLst>
              <a:ext uri="{FF2B5EF4-FFF2-40B4-BE49-F238E27FC236}">
                <a16:creationId xmlns:a16="http://schemas.microsoft.com/office/drawing/2014/main" id="{45F22C93-6B4A-4D21-A787-C95E590B2AAE}"/>
              </a:ext>
            </a:extLst>
          </p:cNvPr>
          <p:cNvPicPr>
            <a:picLocks noChangeAspect="1"/>
          </p:cNvPicPr>
          <p:nvPr/>
        </p:nvPicPr>
        <p:blipFill rotWithShape="1">
          <a:blip r:embed="rId2"/>
          <a:srcRect l="23593" t="25691" r="29687" b="24021"/>
          <a:stretch/>
        </p:blipFill>
        <p:spPr>
          <a:xfrm>
            <a:off x="675314" y="1468907"/>
            <a:ext cx="10841372" cy="4351053"/>
          </a:xfrm>
          <a:prstGeom prst="rect">
            <a:avLst/>
          </a:prstGeom>
        </p:spPr>
      </p:pic>
    </p:spTree>
    <p:extLst>
      <p:ext uri="{BB962C8B-B14F-4D97-AF65-F5344CB8AC3E}">
        <p14:creationId xmlns:p14="http://schemas.microsoft.com/office/powerpoint/2010/main" val="812630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3">
            <a:extLst>
              <a:ext uri="{FF2B5EF4-FFF2-40B4-BE49-F238E27FC236}">
                <a16:creationId xmlns:a16="http://schemas.microsoft.com/office/drawing/2014/main" id="{CD711FF2-9925-4BB2-8AFC-98AE108D728A}"/>
              </a:ext>
            </a:extLst>
          </p:cNvPr>
          <p:cNvSpPr txBox="1">
            <a:spLocks/>
          </p:cNvSpPr>
          <p:nvPr/>
        </p:nvSpPr>
        <p:spPr>
          <a:xfrm>
            <a:off x="431876" y="1065883"/>
            <a:ext cx="11090832" cy="5267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2000" dirty="0">
                <a:latin typeface="Open Sans" panose="020B0606030504020204" pitchFamily="34" charset="0"/>
                <a:ea typeface="Open Sans" panose="020B0606030504020204" pitchFamily="34" charset="0"/>
                <a:cs typeface="Open Sans" panose="020B0606030504020204" pitchFamily="34" charset="0"/>
              </a:rPr>
              <a:t>Memorias de cálculo</a:t>
            </a: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41F831EF-1F50-4AB6-8154-2B07EAD0A8C7}"/>
              </a:ext>
            </a:extLst>
          </p:cNvPr>
          <p:cNvPicPr>
            <a:picLocks noChangeAspect="1"/>
          </p:cNvPicPr>
          <p:nvPr/>
        </p:nvPicPr>
        <p:blipFill>
          <a:blip r:embed="rId2"/>
          <a:stretch>
            <a:fillRect/>
          </a:stretch>
        </p:blipFill>
        <p:spPr>
          <a:xfrm>
            <a:off x="3340543" y="1255157"/>
            <a:ext cx="5273497" cy="5078408"/>
          </a:xfrm>
          <a:prstGeom prst="rect">
            <a:avLst/>
          </a:prstGeom>
        </p:spPr>
      </p:pic>
      <p:sp>
        <p:nvSpPr>
          <p:cNvPr id="4" name="CuadroTexto 3">
            <a:extLst>
              <a:ext uri="{FF2B5EF4-FFF2-40B4-BE49-F238E27FC236}">
                <a16:creationId xmlns:a16="http://schemas.microsoft.com/office/drawing/2014/main" id="{B575E461-F8A8-4DF2-B1C0-CD3487407296}"/>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Tree>
    <p:extLst>
      <p:ext uri="{BB962C8B-B14F-4D97-AF65-F5344CB8AC3E}">
        <p14:creationId xmlns:p14="http://schemas.microsoft.com/office/powerpoint/2010/main" val="2263632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B395211-4465-4565-AE4D-DFADB7FBA906}"/>
              </a:ext>
            </a:extLst>
          </p:cNvPr>
          <p:cNvPicPr>
            <a:picLocks noChangeAspect="1"/>
          </p:cNvPicPr>
          <p:nvPr/>
        </p:nvPicPr>
        <p:blipFill>
          <a:blip r:embed="rId2"/>
          <a:stretch>
            <a:fillRect/>
          </a:stretch>
        </p:blipFill>
        <p:spPr>
          <a:xfrm>
            <a:off x="431876" y="2042713"/>
            <a:ext cx="4797968" cy="3767655"/>
          </a:xfrm>
          <a:prstGeom prst="rect">
            <a:avLst/>
          </a:prstGeom>
        </p:spPr>
      </p:pic>
      <p:sp>
        <p:nvSpPr>
          <p:cNvPr id="3" name="CuadroTexto 2">
            <a:extLst>
              <a:ext uri="{FF2B5EF4-FFF2-40B4-BE49-F238E27FC236}">
                <a16:creationId xmlns:a16="http://schemas.microsoft.com/office/drawing/2014/main" id="{63695588-7A48-44BE-BFD4-C40484C2228A}"/>
              </a:ext>
            </a:extLst>
          </p:cNvPr>
          <p:cNvSpPr txBox="1"/>
          <p:nvPr/>
        </p:nvSpPr>
        <p:spPr>
          <a:xfrm>
            <a:off x="6163236" y="2413999"/>
            <a:ext cx="5226423" cy="2585323"/>
          </a:xfrm>
          <a:prstGeom prst="rect">
            <a:avLst/>
          </a:prstGeom>
          <a:noFill/>
        </p:spPr>
        <p:txBody>
          <a:bodyPr wrap="square" rtlCol="0">
            <a:spAutoFit/>
          </a:bodyPr>
          <a:lstStyle/>
          <a:p>
            <a:pPr algn="just"/>
            <a:r>
              <a:rPr lang="es-CO" b="1" dirty="0"/>
              <a:t>Caso ejemplo:</a:t>
            </a:r>
          </a:p>
          <a:p>
            <a:pPr algn="just"/>
            <a:endParaRPr lang="es-CO" b="1" dirty="0"/>
          </a:p>
          <a:p>
            <a:pPr marL="285750" indent="-285750" algn="just">
              <a:buFontTx/>
              <a:buChar char="-"/>
            </a:pPr>
            <a:r>
              <a:rPr lang="es-CO" dirty="0"/>
              <a:t>Realizar una breve descripción del área donde su ubicará el proyecto, tipo de cubierta (Teja metálica, teja de barro, cubierta con placa de concreto, etcétera). </a:t>
            </a:r>
          </a:p>
          <a:p>
            <a:pPr marL="285750" indent="-285750" algn="just">
              <a:buFontTx/>
              <a:buChar char="-"/>
            </a:pPr>
            <a:r>
              <a:rPr lang="es-CO" dirty="0"/>
              <a:t>Delimitar las áreas.</a:t>
            </a:r>
          </a:p>
          <a:p>
            <a:pPr marL="285750" indent="-285750" algn="just">
              <a:buFontTx/>
              <a:buChar char="-"/>
            </a:pPr>
            <a:r>
              <a:rPr lang="es-CO" dirty="0"/>
              <a:t>Identificar la </a:t>
            </a:r>
            <a:r>
              <a:rPr lang="es-CO" b="1" dirty="0"/>
              <a:t>Latitud</a:t>
            </a:r>
            <a:r>
              <a:rPr lang="es-CO" dirty="0"/>
              <a:t> y </a:t>
            </a:r>
            <a:r>
              <a:rPr lang="es-CO" b="1" dirty="0"/>
              <a:t>Longitud</a:t>
            </a:r>
            <a:r>
              <a:rPr lang="es-CO" dirty="0"/>
              <a:t> del lugar.</a:t>
            </a:r>
          </a:p>
          <a:p>
            <a:pPr marL="285750" indent="-285750" algn="just">
              <a:buFontTx/>
              <a:buChar char="-"/>
            </a:pPr>
            <a:endParaRPr lang="es-CO" dirty="0"/>
          </a:p>
        </p:txBody>
      </p:sp>
      <p:sp>
        <p:nvSpPr>
          <p:cNvPr id="4" name="CuadroTexto 3">
            <a:extLst>
              <a:ext uri="{FF2B5EF4-FFF2-40B4-BE49-F238E27FC236}">
                <a16:creationId xmlns:a16="http://schemas.microsoft.com/office/drawing/2014/main" id="{06F4A3B6-E15D-434F-85AD-6E4A153D5EEA}"/>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5" name="Marcador de texto 3">
            <a:extLst>
              <a:ext uri="{FF2B5EF4-FFF2-40B4-BE49-F238E27FC236}">
                <a16:creationId xmlns:a16="http://schemas.microsoft.com/office/drawing/2014/main" id="{F906BE93-8F7F-4EF0-A3C8-CBC91AF7C857}"/>
              </a:ext>
            </a:extLst>
          </p:cNvPr>
          <p:cNvSpPr txBox="1">
            <a:spLocks/>
          </p:cNvSpPr>
          <p:nvPr/>
        </p:nvSpPr>
        <p:spPr>
          <a:xfrm>
            <a:off x="431876" y="1065883"/>
            <a:ext cx="11090832" cy="5267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2000" dirty="0">
                <a:latin typeface="Open Sans" panose="020B0606030504020204" pitchFamily="34" charset="0"/>
                <a:ea typeface="Open Sans" panose="020B0606030504020204" pitchFamily="34" charset="0"/>
                <a:cs typeface="Open Sans" panose="020B0606030504020204" pitchFamily="34" charset="0"/>
              </a:rPr>
              <a:t>Memorias de cálculo</a:t>
            </a: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1740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3">
            <a:extLst>
              <a:ext uri="{FF2B5EF4-FFF2-40B4-BE49-F238E27FC236}">
                <a16:creationId xmlns:a16="http://schemas.microsoft.com/office/drawing/2014/main" id="{26DB3363-D573-4CC7-98B6-D538B8BDFEE5}"/>
              </a:ext>
            </a:extLst>
          </p:cNvPr>
          <p:cNvSpPr txBox="1">
            <a:spLocks/>
          </p:cNvSpPr>
          <p:nvPr/>
        </p:nvSpPr>
        <p:spPr>
          <a:xfrm>
            <a:off x="431876" y="1426128"/>
            <a:ext cx="11090832" cy="49074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1600" b="1" dirty="0">
                <a:latin typeface="Open Sans" panose="020B0606030504020204" pitchFamily="34" charset="0"/>
                <a:ea typeface="Open Sans" panose="020B0606030504020204" pitchFamily="34" charset="0"/>
                <a:cs typeface="Open Sans" panose="020B0606030504020204" pitchFamily="34" charset="0"/>
              </a:rPr>
              <a:t>Memorias de cálculo</a:t>
            </a:r>
          </a:p>
          <a:p>
            <a:pPr algn="just">
              <a:buFontTx/>
              <a:buChar char="-"/>
            </a:pPr>
            <a:r>
              <a:rPr lang="es-CO" sz="1600" b="1" dirty="0">
                <a:latin typeface="Open Sans" panose="020B0606030504020204" pitchFamily="34" charset="0"/>
                <a:ea typeface="Open Sans" panose="020B0606030504020204" pitchFamily="34" charset="0"/>
                <a:cs typeface="Open Sans" panose="020B0606030504020204" pitchFamily="34" charset="0"/>
              </a:rPr>
              <a:t>Descripción técnica del proyecto.</a:t>
            </a:r>
          </a:p>
          <a:p>
            <a:pPr algn="just">
              <a:buFontTx/>
              <a:buChar char="-"/>
            </a:pPr>
            <a:r>
              <a:rPr lang="es-CO" sz="1600" b="1" dirty="0">
                <a:latin typeface="Open Sans" panose="020B0606030504020204" pitchFamily="34" charset="0"/>
                <a:ea typeface="Open Sans" panose="020B0606030504020204" pitchFamily="34" charset="0"/>
                <a:cs typeface="Open Sans" panose="020B0606030504020204" pitchFamily="34" charset="0"/>
              </a:rPr>
              <a:t>Análisis de coordinación de aislamiento eléctrico: </a:t>
            </a:r>
            <a:r>
              <a:rPr lang="es-ES" sz="1600" dirty="0">
                <a:latin typeface="Open Sans" panose="020B0606030504020204" pitchFamily="34" charset="0"/>
                <a:ea typeface="Open Sans" panose="020B0606030504020204" pitchFamily="34" charset="0"/>
                <a:cs typeface="Open Sans" panose="020B0606030504020204" pitchFamily="34" charset="0"/>
              </a:rPr>
              <a:t>No aplica debido a que el nivel de tensión en operación del proyecto es de 220/127 V, &lt;600 V en BT. </a:t>
            </a:r>
          </a:p>
          <a:p>
            <a:pPr algn="just">
              <a:buFontTx/>
              <a:buChar char="-"/>
            </a:pPr>
            <a:r>
              <a:rPr lang="es-ES" sz="1600" b="1" dirty="0">
                <a:latin typeface="Open Sans" panose="020B0606030504020204" pitchFamily="34" charset="0"/>
                <a:ea typeface="Open Sans" panose="020B0606030504020204" pitchFamily="34" charset="0"/>
                <a:cs typeface="Open Sans" panose="020B0606030504020204" pitchFamily="34" charset="0"/>
              </a:rPr>
              <a:t>Evaluación de riesgos de daños por descargas eléctricas atmosféricas:</a:t>
            </a:r>
          </a:p>
          <a:p>
            <a:pPr algn="just">
              <a:buFontTx/>
              <a:buChar char="-"/>
            </a:pPr>
            <a:endParaRPr lang="es-ES" sz="1600" b="1" dirty="0">
              <a:latin typeface="Open Sans" panose="020B0606030504020204" pitchFamily="34" charset="0"/>
              <a:ea typeface="Open Sans" panose="020B0606030504020204" pitchFamily="34" charset="0"/>
              <a:cs typeface="Open Sans" panose="020B0606030504020204" pitchFamily="34" charset="0"/>
            </a:endParaRPr>
          </a:p>
          <a:p>
            <a:pPr algn="just">
              <a:buFontTx/>
              <a:buChar char="-"/>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62CA6E44-7A26-4A2D-AE24-7C36DE62448E}"/>
              </a:ext>
            </a:extLst>
          </p:cNvPr>
          <p:cNvPicPr>
            <a:picLocks noChangeAspect="1"/>
          </p:cNvPicPr>
          <p:nvPr/>
        </p:nvPicPr>
        <p:blipFill>
          <a:blip r:embed="rId2"/>
          <a:stretch>
            <a:fillRect/>
          </a:stretch>
        </p:blipFill>
        <p:spPr>
          <a:xfrm>
            <a:off x="3528990" y="3208593"/>
            <a:ext cx="5134020" cy="3024303"/>
          </a:xfrm>
          <a:prstGeom prst="rect">
            <a:avLst/>
          </a:prstGeom>
        </p:spPr>
      </p:pic>
      <p:sp>
        <p:nvSpPr>
          <p:cNvPr id="4" name="CuadroTexto 3">
            <a:extLst>
              <a:ext uri="{FF2B5EF4-FFF2-40B4-BE49-F238E27FC236}">
                <a16:creationId xmlns:a16="http://schemas.microsoft.com/office/drawing/2014/main" id="{B0E6E9E4-B3F5-4D6D-9D3F-A5A23793B5CA}"/>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Tree>
    <p:extLst>
      <p:ext uri="{BB962C8B-B14F-4D97-AF65-F5344CB8AC3E}">
        <p14:creationId xmlns:p14="http://schemas.microsoft.com/office/powerpoint/2010/main" val="2796135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3" name="Marcador de texto 3">
            <a:extLst>
              <a:ext uri="{FF2B5EF4-FFF2-40B4-BE49-F238E27FC236}">
                <a16:creationId xmlns:a16="http://schemas.microsoft.com/office/drawing/2014/main" id="{1ABD3988-225E-48B7-9A49-7D28DA21EB6D}"/>
              </a:ext>
            </a:extLst>
          </p:cNvPr>
          <p:cNvSpPr txBox="1">
            <a:spLocks/>
          </p:cNvSpPr>
          <p:nvPr/>
        </p:nvSpPr>
        <p:spPr>
          <a:xfrm>
            <a:off x="431876" y="1593908"/>
            <a:ext cx="11090832" cy="473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2000" b="1" dirty="0"/>
              <a:t>Memorias de cálculo</a:t>
            </a:r>
          </a:p>
          <a:p>
            <a:pPr algn="just">
              <a:buFontTx/>
              <a:buChar char="-"/>
            </a:pPr>
            <a:r>
              <a:rPr lang="es-ES" sz="2000" b="1" dirty="0"/>
              <a:t>Análisis del nivel de tensión requerido: </a:t>
            </a:r>
            <a:r>
              <a:rPr lang="es-ES" sz="2000" dirty="0"/>
              <a:t>Los equipos que se conectarán en el proyecto funcionan a 220Vac, por lo tanto, el sistema de distribución será en el nivel de baja tensión del sistema eléctrico.</a:t>
            </a:r>
          </a:p>
          <a:p>
            <a:pPr algn="just">
              <a:buFontTx/>
              <a:buChar char="-"/>
            </a:pPr>
            <a:endParaRPr lang="es-ES" sz="2000" dirty="0"/>
          </a:p>
          <a:p>
            <a:pPr algn="just">
              <a:buFontTx/>
              <a:buChar char="-"/>
            </a:pPr>
            <a:endParaRPr lang="es-ES" sz="2000" dirty="0"/>
          </a:p>
          <a:p>
            <a:pPr algn="just">
              <a:buFontTx/>
              <a:buChar char="-"/>
            </a:pPr>
            <a:r>
              <a:rPr lang="es-ES" sz="2000" b="1" dirty="0"/>
              <a:t>Cálculo del sistema puesta  tierra: </a:t>
            </a:r>
            <a:r>
              <a:rPr lang="es-CO" sz="2000" dirty="0"/>
              <a:t>Se debe evaluar si el sistema eléctrico cuenta con las capacidades para no modificar el sistema de conexión a tierra. Si se comprueba que el sistema existente sirve, se omite el cálculo del sistema de puesta a tierra y se aclara que la edificación ya cuenta con un sistema implementado previamente a la instalación del sistema solar fotovoltaico, con características e idoneidad para la instalación. Los equipos se encontrarán </a:t>
            </a:r>
            <a:r>
              <a:rPr lang="es-CO" sz="2000" dirty="0" err="1"/>
              <a:t>equipotenciados</a:t>
            </a:r>
            <a:r>
              <a:rPr lang="es-CO" sz="2000" dirty="0"/>
              <a:t> para finalmente ir al barraje del tablero de distribución.</a:t>
            </a:r>
          </a:p>
          <a:p>
            <a:pPr algn="just">
              <a:buFontTx/>
              <a:buChar char="-"/>
            </a:pPr>
            <a:endParaRPr lang="es-ES" sz="2000" b="1" dirty="0"/>
          </a:p>
          <a:p>
            <a:pPr algn="just">
              <a:buFontTx/>
              <a:buChar char="-"/>
            </a:pPr>
            <a:endParaRPr lang="es-ES" sz="2000" b="1" dirty="0"/>
          </a:p>
          <a:p>
            <a:pPr algn="just">
              <a:buFontTx/>
              <a:buChar char="-"/>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b="1" dirty="0"/>
          </a:p>
          <a:p>
            <a:pPr marL="0" indent="0" algn="just">
              <a:buFont typeface="Arial" panose="020B0604020202020204" pitchFamily="34" charset="0"/>
              <a:buNone/>
            </a:pPr>
            <a:endParaRPr lang="es-CO" sz="2000" dirty="0"/>
          </a:p>
          <a:p>
            <a:pPr marL="0" indent="0" algn="just">
              <a:buFont typeface="Arial" panose="020B0604020202020204" pitchFamily="34" charset="0"/>
              <a:buNone/>
            </a:pPr>
            <a:endParaRPr lang="es-CO" sz="2000" dirty="0"/>
          </a:p>
          <a:p>
            <a:pPr marL="0" indent="0" algn="just">
              <a:buFont typeface="Arial" panose="020B0604020202020204" pitchFamily="34" charset="0"/>
              <a:buNone/>
            </a:pPr>
            <a:endParaRPr lang="es-CO" sz="2000" dirty="0"/>
          </a:p>
          <a:p>
            <a:pPr marL="0" indent="0" algn="just">
              <a:buFont typeface="Arial" panose="020B0604020202020204" pitchFamily="34" charset="0"/>
              <a:buNone/>
            </a:pPr>
            <a:endParaRPr lang="es-CO" sz="2000" dirty="0"/>
          </a:p>
          <a:p>
            <a:pPr marL="0" indent="0" algn="just">
              <a:buFont typeface="Arial" panose="020B0604020202020204" pitchFamily="34" charset="0"/>
              <a:buNone/>
            </a:pPr>
            <a:endParaRPr lang="es-CO" sz="2000" dirty="0"/>
          </a:p>
          <a:p>
            <a:pPr marL="0" indent="0" algn="just">
              <a:buFont typeface="Arial" panose="020B0604020202020204" pitchFamily="34" charset="0"/>
              <a:buNone/>
            </a:pPr>
            <a:endParaRPr lang="es-CO" sz="2000" dirty="0"/>
          </a:p>
          <a:p>
            <a:pPr marL="0" indent="0" algn="just">
              <a:buFont typeface="Arial" panose="020B0604020202020204" pitchFamily="34" charset="0"/>
              <a:buNone/>
            </a:pPr>
            <a:endParaRPr lang="es-CO" sz="2000" dirty="0"/>
          </a:p>
        </p:txBody>
      </p:sp>
    </p:spTree>
    <p:extLst>
      <p:ext uri="{BB962C8B-B14F-4D97-AF65-F5344CB8AC3E}">
        <p14:creationId xmlns:p14="http://schemas.microsoft.com/office/powerpoint/2010/main" val="2203511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pic>
        <p:nvPicPr>
          <p:cNvPr id="3" name="Imagen 2">
            <a:extLst>
              <a:ext uri="{FF2B5EF4-FFF2-40B4-BE49-F238E27FC236}">
                <a16:creationId xmlns:a16="http://schemas.microsoft.com/office/drawing/2014/main" id="{309DEC95-DDB7-4AB6-9633-7C562A8F777C}"/>
              </a:ext>
            </a:extLst>
          </p:cNvPr>
          <p:cNvPicPr>
            <a:picLocks noChangeAspect="1"/>
          </p:cNvPicPr>
          <p:nvPr/>
        </p:nvPicPr>
        <p:blipFill>
          <a:blip r:embed="rId2"/>
          <a:stretch>
            <a:fillRect/>
          </a:stretch>
        </p:blipFill>
        <p:spPr>
          <a:xfrm>
            <a:off x="2382473" y="1015068"/>
            <a:ext cx="6914849" cy="5558285"/>
          </a:xfrm>
          <a:prstGeom prst="rect">
            <a:avLst/>
          </a:prstGeom>
        </p:spPr>
      </p:pic>
    </p:spTree>
    <p:extLst>
      <p:ext uri="{BB962C8B-B14F-4D97-AF65-F5344CB8AC3E}">
        <p14:creationId xmlns:p14="http://schemas.microsoft.com/office/powerpoint/2010/main" val="202889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3" name="Marcador de texto 3">
            <a:extLst>
              <a:ext uri="{FF2B5EF4-FFF2-40B4-BE49-F238E27FC236}">
                <a16:creationId xmlns:a16="http://schemas.microsoft.com/office/drawing/2014/main" id="{C4F10F52-BF17-4164-A4F0-9268C48CCDAC}"/>
              </a:ext>
            </a:extLst>
          </p:cNvPr>
          <p:cNvSpPr txBox="1">
            <a:spLocks/>
          </p:cNvSpPr>
          <p:nvPr/>
        </p:nvSpPr>
        <p:spPr>
          <a:xfrm>
            <a:off x="2361344" y="2676088"/>
            <a:ext cx="6212205" cy="16274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1800">
                <a:latin typeface="Open Sans" panose="020B0606030504020204" pitchFamily="34" charset="0"/>
                <a:ea typeface="Open Sans" panose="020B0606030504020204" pitchFamily="34" charset="0"/>
                <a:cs typeface="Open Sans" panose="020B0606030504020204" pitchFamily="34" charset="0"/>
              </a:rPr>
              <a:t>Memorias de cálculo</a:t>
            </a:r>
          </a:p>
          <a:p>
            <a:pPr algn="just">
              <a:buFontTx/>
              <a:buChar char="-"/>
            </a:pPr>
            <a:r>
              <a:rPr lang="es-ES" sz="1800">
                <a:latin typeface="Open Sans" panose="020B0606030504020204" pitchFamily="34" charset="0"/>
                <a:ea typeface="Open Sans" panose="020B0606030504020204" pitchFamily="34" charset="0"/>
                <a:cs typeface="Open Sans" panose="020B0606030504020204" pitchFamily="34" charset="0"/>
              </a:rPr>
              <a:t>Cálculo de regulación de tensión en AC y DC.</a:t>
            </a:r>
          </a:p>
          <a:p>
            <a:pPr algn="just">
              <a:buFontTx/>
              <a:buChar char="-"/>
            </a:pPr>
            <a:r>
              <a:rPr lang="es-ES" sz="1800">
                <a:latin typeface="Open Sans" panose="020B0606030504020204" pitchFamily="34" charset="0"/>
                <a:ea typeface="Open Sans" panose="020B0606030504020204" pitchFamily="34" charset="0"/>
                <a:cs typeface="Open Sans" panose="020B0606030504020204" pitchFamily="34" charset="0"/>
              </a:rPr>
              <a:t>Cálculo de canalizaciones.</a:t>
            </a:r>
          </a:p>
          <a:p>
            <a:pPr algn="just">
              <a:buFontTx/>
              <a:buChar char="-"/>
            </a:pPr>
            <a:r>
              <a:rPr lang="es-ES" sz="1800">
                <a:latin typeface="Open Sans" panose="020B0606030504020204" pitchFamily="34" charset="0"/>
                <a:ea typeface="Open Sans" panose="020B0606030504020204" pitchFamily="34" charset="0"/>
                <a:cs typeface="Open Sans" panose="020B0606030504020204" pitchFamily="34" charset="0"/>
              </a:rPr>
              <a:t>Especificaciones técnicas del equipo de medida.</a:t>
            </a:r>
          </a:p>
          <a:p>
            <a:pPr algn="just">
              <a:buFontTx/>
              <a:buChar char="-"/>
            </a:pPr>
            <a:endParaRPr lang="es-ES" sz="1800">
              <a:latin typeface="Open Sans" panose="020B0606030504020204" pitchFamily="34" charset="0"/>
              <a:ea typeface="Open Sans" panose="020B0606030504020204" pitchFamily="34" charset="0"/>
              <a:cs typeface="Open Sans" panose="020B0606030504020204" pitchFamily="34" charset="0"/>
            </a:endParaRPr>
          </a:p>
          <a:p>
            <a:pPr algn="just">
              <a:buFontTx/>
              <a:buChar char="-"/>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248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3" name="Marcador de texto 3">
            <a:extLst>
              <a:ext uri="{FF2B5EF4-FFF2-40B4-BE49-F238E27FC236}">
                <a16:creationId xmlns:a16="http://schemas.microsoft.com/office/drawing/2014/main" id="{359ADC2E-27FA-441D-A45A-346FABB0EE9D}"/>
              </a:ext>
            </a:extLst>
          </p:cNvPr>
          <p:cNvSpPr txBox="1">
            <a:spLocks/>
          </p:cNvSpPr>
          <p:nvPr/>
        </p:nvSpPr>
        <p:spPr>
          <a:xfrm>
            <a:off x="431876" y="1384183"/>
            <a:ext cx="11090832" cy="4949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1600" b="1" dirty="0">
                <a:latin typeface="Open Sans" panose="020B0606030504020204" pitchFamily="34" charset="0"/>
                <a:ea typeface="Open Sans" panose="020B0606030504020204" pitchFamily="34" charset="0"/>
                <a:cs typeface="Open Sans" panose="020B0606030504020204" pitchFamily="34" charset="0"/>
              </a:rPr>
              <a:t>Esquema de protecciones</a:t>
            </a:r>
          </a:p>
          <a:p>
            <a:pPr marL="0" indent="0" algn="just">
              <a:buFont typeface="Arial" panose="020B0604020202020204" pitchFamily="34" charset="0"/>
              <a:buNone/>
            </a:pPr>
            <a:r>
              <a:rPr lang="es-CO" sz="1600" dirty="0">
                <a:latin typeface="Open Sans" panose="020B0606030504020204" pitchFamily="34" charset="0"/>
                <a:ea typeface="Open Sans" panose="020B0606030504020204" pitchFamily="34" charset="0"/>
                <a:cs typeface="Open Sans" panose="020B0606030504020204" pitchFamily="34" charset="0"/>
              </a:rPr>
              <a:t>Se deben nombrar y caracterizar todas las protecciones que respaldarán el sistema solar fotovoltaico, usualmente los inversores más robustos ya cuentan con sus protecciones internas, como </a:t>
            </a:r>
            <a:r>
              <a:rPr lang="es-CO" sz="1600" dirty="0" err="1">
                <a:latin typeface="Open Sans" panose="020B0606030504020204" pitchFamily="34" charset="0"/>
                <a:ea typeface="Open Sans" panose="020B0606030504020204" pitchFamily="34" charset="0"/>
                <a:cs typeface="Open Sans" panose="020B0606030504020204" pitchFamily="34" charset="0"/>
              </a:rPr>
              <a:t>dps</a:t>
            </a:r>
            <a:r>
              <a:rPr lang="es-CO" sz="1600" dirty="0">
                <a:latin typeface="Open Sans" panose="020B0606030504020204" pitchFamily="34" charset="0"/>
                <a:ea typeface="Open Sans" panose="020B0606030504020204" pitchFamily="34" charset="0"/>
                <a:cs typeface="Open Sans" panose="020B0606030504020204" pitchFamily="34" charset="0"/>
              </a:rPr>
              <a:t>, fusibles, seccionadores.</a:t>
            </a:r>
          </a:p>
          <a:p>
            <a:pPr marL="0" indent="0" algn="just">
              <a:buFont typeface="Arial" panose="020B0604020202020204" pitchFamily="34" charset="0"/>
              <a:buNone/>
            </a:pPr>
            <a:r>
              <a:rPr lang="es-CO" sz="1600" b="1" dirty="0">
                <a:latin typeface="Open Sans" panose="020B0606030504020204" pitchFamily="34" charset="0"/>
                <a:ea typeface="Open Sans" panose="020B0606030504020204" pitchFamily="34" charset="0"/>
                <a:cs typeface="Open Sans" panose="020B0606030504020204" pitchFamily="34" charset="0"/>
              </a:rPr>
              <a:t> </a:t>
            </a:r>
          </a:p>
          <a:p>
            <a:pPr marL="0" indent="0" algn="just">
              <a:buFont typeface="Arial" panose="020B0604020202020204" pitchFamily="34" charset="0"/>
              <a:buNone/>
            </a:pPr>
            <a:endParaRPr lang="es-ES" sz="1600" b="1" dirty="0">
              <a:latin typeface="Open Sans" panose="020B0606030504020204" pitchFamily="34" charset="0"/>
              <a:ea typeface="Open Sans" panose="020B0606030504020204" pitchFamily="34" charset="0"/>
              <a:cs typeface="Open Sans" panose="020B0606030504020204" pitchFamily="34" charset="0"/>
            </a:endParaRPr>
          </a:p>
          <a:p>
            <a:pPr algn="just">
              <a:buFontTx/>
              <a:buChar char="-"/>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29E52260-C5B9-4FF9-94A8-4A7A9D75B7C2}"/>
              </a:ext>
            </a:extLst>
          </p:cNvPr>
          <p:cNvPicPr>
            <a:picLocks noChangeAspect="1"/>
          </p:cNvPicPr>
          <p:nvPr/>
        </p:nvPicPr>
        <p:blipFill>
          <a:blip r:embed="rId2"/>
          <a:stretch>
            <a:fillRect/>
          </a:stretch>
        </p:blipFill>
        <p:spPr>
          <a:xfrm>
            <a:off x="431876" y="2564301"/>
            <a:ext cx="5669771" cy="3346994"/>
          </a:xfrm>
          <a:prstGeom prst="rect">
            <a:avLst/>
          </a:prstGeom>
        </p:spPr>
      </p:pic>
      <p:pic>
        <p:nvPicPr>
          <p:cNvPr id="5" name="Imagen 4">
            <a:extLst>
              <a:ext uri="{FF2B5EF4-FFF2-40B4-BE49-F238E27FC236}">
                <a16:creationId xmlns:a16="http://schemas.microsoft.com/office/drawing/2014/main" id="{23D6A7D7-D669-46BD-9FAE-322DC4DE9DBF}"/>
              </a:ext>
            </a:extLst>
          </p:cNvPr>
          <p:cNvPicPr>
            <a:picLocks noChangeAspect="1"/>
          </p:cNvPicPr>
          <p:nvPr/>
        </p:nvPicPr>
        <p:blipFill>
          <a:blip r:embed="rId3"/>
          <a:stretch>
            <a:fillRect/>
          </a:stretch>
        </p:blipFill>
        <p:spPr>
          <a:xfrm>
            <a:off x="6456147" y="3429000"/>
            <a:ext cx="5066561" cy="1708057"/>
          </a:xfrm>
          <a:prstGeom prst="rect">
            <a:avLst/>
          </a:prstGeom>
        </p:spPr>
      </p:pic>
    </p:spTree>
    <p:extLst>
      <p:ext uri="{BB962C8B-B14F-4D97-AF65-F5344CB8AC3E}">
        <p14:creationId xmlns:p14="http://schemas.microsoft.com/office/powerpoint/2010/main" val="3692997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3" name="Marcador de texto 3">
            <a:extLst>
              <a:ext uri="{FF2B5EF4-FFF2-40B4-BE49-F238E27FC236}">
                <a16:creationId xmlns:a16="http://schemas.microsoft.com/office/drawing/2014/main" id="{3459B426-6A61-41A1-AE29-78372BE0705B}"/>
              </a:ext>
            </a:extLst>
          </p:cNvPr>
          <p:cNvSpPr txBox="1">
            <a:spLocks/>
          </p:cNvSpPr>
          <p:nvPr/>
        </p:nvSpPr>
        <p:spPr>
          <a:xfrm>
            <a:off x="4181755" y="1896393"/>
            <a:ext cx="3183779" cy="3858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2000" b="1">
                <a:latin typeface="Open Sans" panose="020B0606030504020204" pitchFamily="34" charset="0"/>
                <a:ea typeface="Open Sans" panose="020B0606030504020204" pitchFamily="34" charset="0"/>
                <a:cs typeface="Open Sans" panose="020B0606030504020204" pitchFamily="34" charset="0"/>
              </a:rPr>
              <a:t>Fichas técnicas</a:t>
            </a:r>
          </a:p>
          <a:p>
            <a:pPr algn="just"/>
            <a:r>
              <a:rPr lang="es-CO" sz="2000">
                <a:latin typeface="Open Sans" panose="020B0606030504020204" pitchFamily="34" charset="0"/>
                <a:ea typeface="Open Sans" panose="020B0606030504020204" pitchFamily="34" charset="0"/>
                <a:cs typeface="Open Sans" panose="020B0606030504020204" pitchFamily="34" charset="0"/>
              </a:rPr>
              <a:t>Paneles solares.</a:t>
            </a:r>
          </a:p>
          <a:p>
            <a:pPr algn="just"/>
            <a:r>
              <a:rPr lang="es-CO" sz="2000">
                <a:latin typeface="Open Sans" panose="020B0606030504020204" pitchFamily="34" charset="0"/>
                <a:ea typeface="Open Sans" panose="020B0606030504020204" pitchFamily="34" charset="0"/>
                <a:cs typeface="Open Sans" panose="020B0606030504020204" pitchFamily="34" charset="0"/>
              </a:rPr>
              <a:t>Inversores.</a:t>
            </a:r>
          </a:p>
          <a:p>
            <a:pPr algn="just"/>
            <a:r>
              <a:rPr lang="es-CO" sz="2000">
                <a:latin typeface="Open Sans" panose="020B0606030504020204" pitchFamily="34" charset="0"/>
                <a:ea typeface="Open Sans" panose="020B0606030504020204" pitchFamily="34" charset="0"/>
                <a:cs typeface="Open Sans" panose="020B0606030504020204" pitchFamily="34" charset="0"/>
              </a:rPr>
              <a:t>Protecciones.</a:t>
            </a:r>
          </a:p>
          <a:p>
            <a:pPr algn="just"/>
            <a:r>
              <a:rPr lang="es-CO" sz="2000">
                <a:latin typeface="Open Sans" panose="020B0606030504020204" pitchFamily="34" charset="0"/>
                <a:ea typeface="Open Sans" panose="020B0606030504020204" pitchFamily="34" charset="0"/>
                <a:cs typeface="Open Sans" panose="020B0606030504020204" pitchFamily="34" charset="0"/>
              </a:rPr>
              <a:t>Medidor de energía.</a:t>
            </a:r>
          </a:p>
          <a:p>
            <a:pPr algn="just"/>
            <a:r>
              <a:rPr lang="es-CO" sz="2000">
                <a:latin typeface="Open Sans" panose="020B0606030504020204" pitchFamily="34" charset="0"/>
                <a:ea typeface="Open Sans" panose="020B0606030504020204" pitchFamily="34" charset="0"/>
                <a:cs typeface="Open Sans" panose="020B0606030504020204" pitchFamily="34" charset="0"/>
              </a:rPr>
              <a:t>Cableado DC y AC.</a:t>
            </a:r>
          </a:p>
          <a:p>
            <a:pPr algn="just"/>
            <a:r>
              <a:rPr lang="es-CO" sz="2000">
                <a:latin typeface="Open Sans" panose="020B0606030504020204" pitchFamily="34" charset="0"/>
                <a:ea typeface="Open Sans" panose="020B0606030504020204" pitchFamily="34" charset="0"/>
                <a:cs typeface="Open Sans" panose="020B0606030504020204" pitchFamily="34" charset="0"/>
              </a:rPr>
              <a:t>Estructura.</a:t>
            </a:r>
          </a:p>
          <a:p>
            <a:pPr algn="just"/>
            <a:r>
              <a:rPr lang="es-CO" sz="2000">
                <a:latin typeface="Open Sans" panose="020B0606030504020204" pitchFamily="34" charset="0"/>
                <a:ea typeface="Open Sans" panose="020B0606030504020204" pitchFamily="34" charset="0"/>
                <a:cs typeface="Open Sans" panose="020B0606030504020204" pitchFamily="34" charset="0"/>
              </a:rPr>
              <a:t>Ducteria.</a:t>
            </a:r>
          </a:p>
          <a:p>
            <a:pPr marL="0" indent="0" algn="just">
              <a:buFont typeface="Arial" panose="020B0604020202020204" pitchFamily="34" charset="0"/>
              <a:buNone/>
            </a:pPr>
            <a:endParaRPr lang="es-ES" sz="2000" b="1">
              <a:latin typeface="Open Sans" panose="020B0606030504020204" pitchFamily="34" charset="0"/>
              <a:ea typeface="Open Sans" panose="020B0606030504020204" pitchFamily="34" charset="0"/>
              <a:cs typeface="Open Sans" panose="020B0606030504020204" pitchFamily="34" charset="0"/>
            </a:endParaRPr>
          </a:p>
          <a:p>
            <a:pPr algn="just">
              <a:buFontTx/>
              <a:buChar char="-"/>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72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70C212CD-2A29-468D-B4A7-FA0DC3F9BFF9}"/>
              </a:ext>
            </a:extLst>
          </p:cNvPr>
          <p:cNvPicPr>
            <a:picLocks noChangeAspect="1"/>
          </p:cNvPicPr>
          <p:nvPr/>
        </p:nvPicPr>
        <p:blipFill rotWithShape="1">
          <a:blip r:embed="rId2">
            <a:clrChange>
              <a:clrFrom>
                <a:srgbClr val="FFFDFB"/>
              </a:clrFrom>
              <a:clrTo>
                <a:srgbClr val="FFFDFB">
                  <a:alpha val="0"/>
                </a:srgbClr>
              </a:clrTo>
            </a:clrChange>
            <a:extLst>
              <a:ext uri="{28A0092B-C50C-407E-A947-70E740481C1C}">
                <a14:useLocalDpi xmlns:a14="http://schemas.microsoft.com/office/drawing/2010/main" val="0"/>
              </a:ext>
            </a:extLst>
          </a:blip>
          <a:srcRect t="55542" b="1228"/>
          <a:stretch/>
        </p:blipFill>
        <p:spPr>
          <a:xfrm>
            <a:off x="1766238" y="1237591"/>
            <a:ext cx="9197817" cy="4923960"/>
          </a:xfrm>
          <a:prstGeom prst="rect">
            <a:avLst/>
          </a:prstGeom>
        </p:spPr>
      </p:pic>
    </p:spTree>
    <p:extLst>
      <p:ext uri="{BB962C8B-B14F-4D97-AF65-F5344CB8AC3E}">
        <p14:creationId xmlns:p14="http://schemas.microsoft.com/office/powerpoint/2010/main" val="149901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4" name="Marcador de texto 3">
            <a:extLst>
              <a:ext uri="{FF2B5EF4-FFF2-40B4-BE49-F238E27FC236}">
                <a16:creationId xmlns:a16="http://schemas.microsoft.com/office/drawing/2014/main" id="{37B73841-B1D3-4EFB-9D0F-BD8A5750155B}"/>
              </a:ext>
            </a:extLst>
          </p:cNvPr>
          <p:cNvSpPr txBox="1">
            <a:spLocks/>
          </p:cNvSpPr>
          <p:nvPr/>
        </p:nvSpPr>
        <p:spPr>
          <a:xfrm>
            <a:off x="1434517" y="2315361"/>
            <a:ext cx="9198958" cy="3976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es-ES" sz="2000" b="1">
                <a:latin typeface="Open Sans" panose="020B0606030504020204" pitchFamily="34" charset="0"/>
                <a:ea typeface="Open Sans" panose="020B0606030504020204" pitchFamily="34" charset="0"/>
                <a:cs typeface="Open Sans" panose="020B0606030504020204" pitchFamily="34" charset="0"/>
              </a:rPr>
              <a:t>Numerales J,N,R del RETIE.</a:t>
            </a:r>
          </a:p>
          <a:p>
            <a:pPr algn="just">
              <a:buFontTx/>
              <a:buChar char="-"/>
            </a:pPr>
            <a:endParaRPr lang="es-ES" sz="2000" b="1">
              <a:latin typeface="Open Sans" panose="020B0606030504020204" pitchFamily="34" charset="0"/>
              <a:ea typeface="Open Sans" panose="020B0606030504020204" pitchFamily="34" charset="0"/>
              <a:cs typeface="Open Sans" panose="020B0606030504020204" pitchFamily="34" charset="0"/>
            </a:endParaRPr>
          </a:p>
          <a:p>
            <a:pPr lvl="1" algn="just"/>
            <a:r>
              <a:rPr lang="es-CO">
                <a:latin typeface="Open Sans" panose="020B0606030504020204" pitchFamily="34" charset="0"/>
                <a:ea typeface="Open Sans" panose="020B0606030504020204" pitchFamily="34" charset="0"/>
                <a:cs typeface="Open Sans" panose="020B0606030504020204" pitchFamily="34" charset="0"/>
              </a:rPr>
              <a:t>Numeral J: Cálculo económico de conductores.</a:t>
            </a:r>
          </a:p>
          <a:p>
            <a:pPr lvl="1" algn="just"/>
            <a:r>
              <a:rPr lang="es-CO">
                <a:latin typeface="Open Sans" panose="020B0606030504020204" pitchFamily="34" charset="0"/>
                <a:ea typeface="Open Sans" panose="020B0606030504020204" pitchFamily="34" charset="0"/>
                <a:cs typeface="Open Sans" panose="020B0606030504020204" pitchFamily="34" charset="0"/>
              </a:rPr>
              <a:t>Numeral N: Cálculo de canalizaciones.</a:t>
            </a:r>
          </a:p>
          <a:p>
            <a:pPr lvl="1" algn="just"/>
            <a:r>
              <a:rPr lang="es-CO">
                <a:latin typeface="Open Sans" panose="020B0606030504020204" pitchFamily="34" charset="0"/>
                <a:ea typeface="Open Sans" panose="020B0606030504020204" pitchFamily="34" charset="0"/>
                <a:cs typeface="Open Sans" panose="020B0606030504020204" pitchFamily="34" charset="0"/>
              </a:rPr>
              <a:t>Numeral R: Diagrama unifilar.</a:t>
            </a:r>
            <a:endParaRPr lang="es-CO" sz="32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ES" sz="2000" b="1">
              <a:latin typeface="Open Sans" panose="020B0606030504020204" pitchFamily="34" charset="0"/>
              <a:ea typeface="Open Sans" panose="020B0606030504020204" pitchFamily="34" charset="0"/>
              <a:cs typeface="Open Sans" panose="020B0606030504020204" pitchFamily="34" charset="0"/>
            </a:endParaRPr>
          </a:p>
          <a:p>
            <a:pPr algn="just">
              <a:buFontTx/>
              <a:buChar char="-"/>
            </a:pPr>
            <a:endParaRPr lang="es-ES" sz="2000" b="1">
              <a:latin typeface="Open Sans" panose="020B0606030504020204" pitchFamily="34" charset="0"/>
              <a:ea typeface="Open Sans" panose="020B0606030504020204" pitchFamily="34" charset="0"/>
              <a:cs typeface="Open Sans" panose="020B0606030504020204" pitchFamily="34" charset="0"/>
            </a:endParaRPr>
          </a:p>
          <a:p>
            <a:pPr algn="just">
              <a:buFontTx/>
              <a:buChar char="-"/>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6438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3" name="Marcador de texto 3">
            <a:extLst>
              <a:ext uri="{FF2B5EF4-FFF2-40B4-BE49-F238E27FC236}">
                <a16:creationId xmlns:a16="http://schemas.microsoft.com/office/drawing/2014/main" id="{43B28AEF-DB82-445E-8767-13FC8139FBE9}"/>
              </a:ext>
            </a:extLst>
          </p:cNvPr>
          <p:cNvSpPr txBox="1">
            <a:spLocks/>
          </p:cNvSpPr>
          <p:nvPr/>
        </p:nvSpPr>
        <p:spPr>
          <a:xfrm>
            <a:off x="943605" y="1493721"/>
            <a:ext cx="11090832" cy="5267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startAt="4"/>
            </a:pPr>
            <a:r>
              <a:rPr lang="es-CO" sz="1600" b="1">
                <a:latin typeface="Open Sans" panose="020B0606030504020204" pitchFamily="34" charset="0"/>
                <a:ea typeface="Open Sans" panose="020B0606030504020204" pitchFamily="34" charset="0"/>
                <a:cs typeface="Open Sans" panose="020B0606030504020204" pitchFamily="34" charset="0"/>
              </a:rPr>
              <a:t>Certificación RETIE del proyecto.</a:t>
            </a:r>
          </a:p>
          <a:p>
            <a:pPr marL="457200" indent="-457200" algn="just">
              <a:buFont typeface="Arial" panose="020B0604020202020204" pitchFamily="34" charset="0"/>
              <a:buAutoNum type="arabicPeriod" startAt="4"/>
            </a:pPr>
            <a:endParaRPr lang="es-CO" sz="1600" b="1">
              <a:latin typeface="Open Sans" panose="020B0606030504020204" pitchFamily="34" charset="0"/>
              <a:ea typeface="Open Sans" panose="020B0606030504020204" pitchFamily="34" charset="0"/>
              <a:cs typeface="Open Sans" panose="020B0606030504020204" pitchFamily="34" charset="0"/>
            </a:endParaRPr>
          </a:p>
          <a:p>
            <a:pPr algn="just"/>
            <a:r>
              <a:rPr lang="es-CO" sz="1600">
                <a:latin typeface="Open Sans" panose="020B0606030504020204" pitchFamily="34" charset="0"/>
                <a:ea typeface="Open Sans" panose="020B0606030504020204" pitchFamily="34" charset="0"/>
                <a:cs typeface="Open Sans" panose="020B0606030504020204" pitchFamily="34" charset="0"/>
              </a:rPr>
              <a:t>Certificados de productos.</a:t>
            </a:r>
          </a:p>
          <a:p>
            <a:pPr algn="just"/>
            <a:r>
              <a:rPr lang="es-CO" sz="1600">
                <a:latin typeface="Open Sans" panose="020B0606030504020204" pitchFamily="34" charset="0"/>
                <a:ea typeface="Open Sans" panose="020B0606030504020204" pitchFamily="34" charset="0"/>
                <a:cs typeface="Open Sans" panose="020B0606030504020204" pitchFamily="34" charset="0"/>
              </a:rPr>
              <a:t>Declaración de cumplimiento RETIE.</a:t>
            </a:r>
          </a:p>
          <a:p>
            <a:pPr algn="just"/>
            <a:r>
              <a:rPr lang="es-CO" sz="1600">
                <a:latin typeface="Open Sans" panose="020B0606030504020204" pitchFamily="34" charset="0"/>
                <a:ea typeface="Open Sans" panose="020B0606030504020204" pitchFamily="34" charset="0"/>
                <a:cs typeface="Open Sans" panose="020B0606030504020204" pitchFamily="34" charset="0"/>
              </a:rPr>
              <a:t>Declaración de responsabilidades.</a:t>
            </a:r>
            <a:endParaRPr lang="es-CO" sz="1050">
              <a:latin typeface="Open Sans" panose="020B0606030504020204" pitchFamily="34" charset="0"/>
              <a:ea typeface="Open Sans" panose="020B0606030504020204" pitchFamily="34" charset="0"/>
              <a:cs typeface="Open Sans" panose="020B0606030504020204" pitchFamily="34" charset="0"/>
            </a:endParaRPr>
          </a:p>
          <a:p>
            <a:pPr algn="just"/>
            <a:r>
              <a:rPr lang="es-CO" sz="1600">
                <a:latin typeface="Open Sans" panose="020B0606030504020204" pitchFamily="34" charset="0"/>
                <a:ea typeface="Open Sans" panose="020B0606030504020204" pitchFamily="34" charset="0"/>
                <a:cs typeface="Open Sans" panose="020B0606030504020204" pitchFamily="34" charset="0"/>
              </a:rPr>
              <a:t>Descripción general del proyecto (Memorias de cálculo RETIE).</a:t>
            </a:r>
          </a:p>
          <a:p>
            <a:pPr lvl="1" algn="just"/>
            <a:r>
              <a:rPr lang="es-CO" sz="1200">
                <a:latin typeface="Open Sans" panose="020B0606030504020204" pitchFamily="34" charset="0"/>
                <a:ea typeface="Open Sans" panose="020B0606030504020204" pitchFamily="34" charset="0"/>
                <a:cs typeface="Open Sans" panose="020B0606030504020204" pitchFamily="34" charset="0"/>
              </a:rPr>
              <a:t>Cálculo económico de conductores.</a:t>
            </a:r>
          </a:p>
          <a:p>
            <a:pPr lvl="1" algn="just"/>
            <a:r>
              <a:rPr lang="es-CO" sz="1200">
                <a:latin typeface="Open Sans" panose="020B0606030504020204" pitchFamily="34" charset="0"/>
                <a:ea typeface="Open Sans" panose="020B0606030504020204" pitchFamily="34" charset="0"/>
                <a:cs typeface="Open Sans" panose="020B0606030504020204" pitchFamily="34" charset="0"/>
              </a:rPr>
              <a:t>Cálculos de corto circuito.</a:t>
            </a:r>
          </a:p>
          <a:p>
            <a:pPr lvl="1" algn="just"/>
            <a:r>
              <a:rPr lang="es-CO" sz="1200">
                <a:latin typeface="Open Sans" panose="020B0606030504020204" pitchFamily="34" charset="0"/>
                <a:ea typeface="Open Sans" panose="020B0606030504020204" pitchFamily="34" charset="0"/>
                <a:cs typeface="Open Sans" panose="020B0606030504020204" pitchFamily="34" charset="0"/>
              </a:rPr>
              <a:t>Cálculo de pérdidas de energía.</a:t>
            </a:r>
          </a:p>
          <a:p>
            <a:pPr lvl="1" algn="just"/>
            <a:r>
              <a:rPr lang="es-CO" sz="1200">
                <a:latin typeface="Open Sans" panose="020B0606030504020204" pitchFamily="34" charset="0"/>
                <a:ea typeface="Open Sans" panose="020B0606030504020204" pitchFamily="34" charset="0"/>
                <a:cs typeface="Open Sans" panose="020B0606030504020204" pitchFamily="34" charset="0"/>
              </a:rPr>
              <a:t>Cálculo de canalizaciones.</a:t>
            </a:r>
          </a:p>
          <a:p>
            <a:pPr lvl="1" algn="just"/>
            <a:r>
              <a:rPr lang="es-CO" sz="1200">
                <a:latin typeface="Open Sans" panose="020B0606030504020204" pitchFamily="34" charset="0"/>
                <a:ea typeface="Open Sans" panose="020B0606030504020204" pitchFamily="34" charset="0"/>
                <a:cs typeface="Open Sans" panose="020B0606030504020204" pitchFamily="34" charset="0"/>
              </a:rPr>
              <a:t>Cálculo de regulación de tensión.</a:t>
            </a:r>
          </a:p>
          <a:p>
            <a:pPr algn="just"/>
            <a:r>
              <a:rPr lang="es-CO" sz="1600">
                <a:latin typeface="Open Sans" panose="020B0606030504020204" pitchFamily="34" charset="0"/>
                <a:ea typeface="Open Sans" panose="020B0606030504020204" pitchFamily="34" charset="0"/>
                <a:cs typeface="Open Sans" panose="020B0606030504020204" pitchFamily="34" charset="0"/>
              </a:rPr>
              <a:t>Documentos del ingeniero diseñador.</a:t>
            </a:r>
            <a:endParaRPr lang="es-CO" sz="1200">
              <a:latin typeface="Open Sans" panose="020B0606030504020204" pitchFamily="34" charset="0"/>
              <a:ea typeface="Open Sans" panose="020B0606030504020204" pitchFamily="34" charset="0"/>
              <a:cs typeface="Open Sans" panose="020B0606030504020204" pitchFamily="34" charset="0"/>
            </a:endParaRPr>
          </a:p>
          <a:p>
            <a:pPr algn="just"/>
            <a:r>
              <a:rPr lang="es-CO" sz="1600">
                <a:latin typeface="Open Sans" panose="020B0606030504020204" pitchFamily="34" charset="0"/>
                <a:ea typeface="Open Sans" panose="020B0606030504020204" pitchFamily="34" charset="0"/>
                <a:cs typeface="Open Sans" panose="020B0606030504020204" pitchFamily="34" charset="0"/>
              </a:rPr>
              <a:t>Planos de diseño del sistema solar fotovoltaico.</a:t>
            </a:r>
          </a:p>
          <a:p>
            <a:pPr lvl="1" algn="just"/>
            <a:r>
              <a:rPr lang="es-CO" sz="1200">
                <a:latin typeface="Open Sans" panose="020B0606030504020204" pitchFamily="34" charset="0"/>
                <a:ea typeface="Open Sans" panose="020B0606030504020204" pitchFamily="34" charset="0"/>
                <a:cs typeface="Open Sans" panose="020B0606030504020204" pitchFamily="34" charset="0"/>
              </a:rPr>
              <a:t>Planos de la distribución de los paneles solares en el área de instalación.</a:t>
            </a:r>
          </a:p>
          <a:p>
            <a:pPr lvl="1" algn="just"/>
            <a:r>
              <a:rPr lang="es-CO" sz="1200">
                <a:latin typeface="Open Sans" panose="020B0606030504020204" pitchFamily="34" charset="0"/>
                <a:ea typeface="Open Sans" panose="020B0606030504020204" pitchFamily="34" charset="0"/>
                <a:cs typeface="Open Sans" panose="020B0606030504020204" pitchFamily="34" charset="0"/>
              </a:rPr>
              <a:t>Diagrama unifilar.</a:t>
            </a:r>
          </a:p>
          <a:p>
            <a:pPr marL="0" indent="0" algn="just">
              <a:buFont typeface="Arial" panose="020B0604020202020204" pitchFamily="34" charset="0"/>
              <a:buNone/>
            </a:pPr>
            <a:endParaRPr lang="es-CO" sz="1600" b="1">
              <a:latin typeface="Open Sans" panose="020B0606030504020204" pitchFamily="34" charset="0"/>
              <a:ea typeface="Open Sans" panose="020B0606030504020204" pitchFamily="34" charset="0"/>
              <a:cs typeface="Open Sans" panose="020B0606030504020204" pitchFamily="34" charset="0"/>
            </a:endParaRPr>
          </a:p>
          <a:p>
            <a:pPr algn="just"/>
            <a:endParaRPr lang="es-CO" sz="160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AutoNum type="arabicPeriod"/>
            </a:pPr>
            <a:endParaRPr lang="es-CO" sz="16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19584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pic>
        <p:nvPicPr>
          <p:cNvPr id="3" name="Imagen 2">
            <a:extLst>
              <a:ext uri="{FF2B5EF4-FFF2-40B4-BE49-F238E27FC236}">
                <a16:creationId xmlns:a16="http://schemas.microsoft.com/office/drawing/2014/main" id="{142F0F29-D395-4138-95A9-C9F4D053B24E}"/>
              </a:ext>
            </a:extLst>
          </p:cNvPr>
          <p:cNvPicPr>
            <a:picLocks noChangeAspect="1"/>
          </p:cNvPicPr>
          <p:nvPr/>
        </p:nvPicPr>
        <p:blipFill>
          <a:blip r:embed="rId2"/>
          <a:stretch>
            <a:fillRect/>
          </a:stretch>
        </p:blipFill>
        <p:spPr>
          <a:xfrm>
            <a:off x="4269952" y="1285639"/>
            <a:ext cx="3981033" cy="5047926"/>
          </a:xfrm>
          <a:prstGeom prst="rect">
            <a:avLst/>
          </a:prstGeom>
        </p:spPr>
      </p:pic>
      <p:sp>
        <p:nvSpPr>
          <p:cNvPr id="4" name="Marcador de texto 3">
            <a:extLst>
              <a:ext uri="{FF2B5EF4-FFF2-40B4-BE49-F238E27FC236}">
                <a16:creationId xmlns:a16="http://schemas.microsoft.com/office/drawing/2014/main" id="{0C4601B0-400F-4737-BDC1-27BC1987C5E5}"/>
              </a:ext>
            </a:extLst>
          </p:cNvPr>
          <p:cNvSpPr txBox="1">
            <a:spLocks/>
          </p:cNvSpPr>
          <p:nvPr/>
        </p:nvSpPr>
        <p:spPr>
          <a:xfrm>
            <a:off x="431876" y="1285638"/>
            <a:ext cx="11090832" cy="5047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1800" dirty="0">
                <a:latin typeface="Open Sans" panose="020B0606030504020204" pitchFamily="34" charset="0"/>
                <a:ea typeface="Open Sans" panose="020B0606030504020204" pitchFamily="34" charset="0"/>
                <a:cs typeface="Open Sans" panose="020B0606030504020204" pitchFamily="34" charset="0"/>
              </a:rPr>
              <a:t>Declaración de cumplimiento RETIE</a:t>
            </a:r>
            <a:r>
              <a:rPr lang="es-CO" sz="1800" b="1" dirty="0">
                <a:latin typeface="Open Sans" panose="020B0606030504020204" pitchFamily="34" charset="0"/>
                <a:ea typeface="Open Sans" panose="020B0606030504020204" pitchFamily="34" charset="0"/>
                <a:cs typeface="Open Sans" panose="020B0606030504020204" pitchFamily="34" charset="0"/>
              </a:rPr>
              <a:t>.</a:t>
            </a:r>
          </a:p>
          <a:p>
            <a:pPr algn="just"/>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AutoNum type="arabicPeriod"/>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2077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pic>
        <p:nvPicPr>
          <p:cNvPr id="3" name="Imagen 2">
            <a:extLst>
              <a:ext uri="{FF2B5EF4-FFF2-40B4-BE49-F238E27FC236}">
                <a16:creationId xmlns:a16="http://schemas.microsoft.com/office/drawing/2014/main" id="{4940C67D-E285-4318-AFDD-BA101EE0B74D}"/>
              </a:ext>
            </a:extLst>
          </p:cNvPr>
          <p:cNvPicPr>
            <a:picLocks noChangeAspect="1"/>
          </p:cNvPicPr>
          <p:nvPr/>
        </p:nvPicPr>
        <p:blipFill>
          <a:blip r:embed="rId2"/>
          <a:stretch>
            <a:fillRect/>
          </a:stretch>
        </p:blipFill>
        <p:spPr>
          <a:xfrm>
            <a:off x="4081097" y="1736085"/>
            <a:ext cx="4029805" cy="5029636"/>
          </a:xfrm>
          <a:prstGeom prst="rect">
            <a:avLst/>
          </a:prstGeom>
        </p:spPr>
      </p:pic>
      <p:sp>
        <p:nvSpPr>
          <p:cNvPr id="4" name="Marcador de texto 3">
            <a:extLst>
              <a:ext uri="{FF2B5EF4-FFF2-40B4-BE49-F238E27FC236}">
                <a16:creationId xmlns:a16="http://schemas.microsoft.com/office/drawing/2014/main" id="{B7719B86-90F1-429A-A6B1-2E7EC6C2871F}"/>
              </a:ext>
            </a:extLst>
          </p:cNvPr>
          <p:cNvSpPr txBox="1">
            <a:spLocks/>
          </p:cNvSpPr>
          <p:nvPr/>
        </p:nvSpPr>
        <p:spPr>
          <a:xfrm>
            <a:off x="431876" y="1303928"/>
            <a:ext cx="11090832" cy="5029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1800">
                <a:latin typeface="Open Sans" panose="020B0606030504020204" pitchFamily="34" charset="0"/>
                <a:ea typeface="Open Sans" panose="020B0606030504020204" pitchFamily="34" charset="0"/>
                <a:cs typeface="Open Sans" panose="020B0606030504020204" pitchFamily="34" charset="0"/>
              </a:rPr>
              <a:t>Declaración de responsabilidades.</a:t>
            </a:r>
          </a:p>
          <a:p>
            <a:pPr algn="just"/>
            <a:endParaRPr lang="es-CO" sz="180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AutoNum type="arabicPeriod"/>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3827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5" name="Marcador de texto 3">
            <a:extLst>
              <a:ext uri="{FF2B5EF4-FFF2-40B4-BE49-F238E27FC236}">
                <a16:creationId xmlns:a16="http://schemas.microsoft.com/office/drawing/2014/main" id="{96CD2F1A-5896-48BF-8A39-F3ADB3E6C645}"/>
              </a:ext>
            </a:extLst>
          </p:cNvPr>
          <p:cNvSpPr txBox="1">
            <a:spLocks/>
          </p:cNvSpPr>
          <p:nvPr/>
        </p:nvSpPr>
        <p:spPr>
          <a:xfrm>
            <a:off x="431876" y="1434517"/>
            <a:ext cx="11090832" cy="4899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startAt="5"/>
            </a:pPr>
            <a:r>
              <a:rPr lang="es-CO" sz="1800" b="1">
                <a:latin typeface="Open Sans" panose="020B0606030504020204" pitchFamily="34" charset="0"/>
                <a:ea typeface="Open Sans" panose="020B0606030504020204" pitchFamily="34" charset="0"/>
                <a:cs typeface="Open Sans" panose="020B0606030504020204" pitchFamily="34" charset="0"/>
              </a:rPr>
              <a:t>Cambio de medidor.</a:t>
            </a: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algn="just"/>
            <a:r>
              <a:rPr lang="es-CO" sz="1800">
                <a:latin typeface="Open Sans" panose="020B0606030504020204" pitchFamily="34" charset="0"/>
                <a:ea typeface="Open Sans" panose="020B0606030504020204" pitchFamily="34" charset="0"/>
                <a:cs typeface="Open Sans" panose="020B0606030504020204" pitchFamily="34" charset="0"/>
              </a:rPr>
              <a:t>Cámara de comercio (Si aplica).</a:t>
            </a:r>
          </a:p>
          <a:p>
            <a:pPr algn="just"/>
            <a:r>
              <a:rPr lang="es-CO" sz="1800">
                <a:latin typeface="Open Sans" panose="020B0606030504020204" pitchFamily="34" charset="0"/>
                <a:ea typeface="Open Sans" panose="020B0606030504020204" pitchFamily="34" charset="0"/>
                <a:cs typeface="Open Sans" panose="020B0606030504020204" pitchFamily="34" charset="0"/>
              </a:rPr>
              <a:t>Carta de autorización de ruptura de sellos.</a:t>
            </a:r>
          </a:p>
          <a:p>
            <a:pPr algn="just"/>
            <a:r>
              <a:rPr lang="es-CO" sz="1800">
                <a:latin typeface="Open Sans" panose="020B0606030504020204" pitchFamily="34" charset="0"/>
                <a:ea typeface="Open Sans" panose="020B0606030504020204" pitchFamily="34" charset="0"/>
                <a:cs typeface="Open Sans" panose="020B0606030504020204" pitchFamily="34" charset="0"/>
              </a:rPr>
              <a:t>Carta de confidencialidad de datos.</a:t>
            </a:r>
          </a:p>
          <a:p>
            <a:pPr algn="just"/>
            <a:r>
              <a:rPr lang="es-CO" sz="1800">
                <a:latin typeface="Open Sans" panose="020B0606030504020204" pitchFamily="34" charset="0"/>
                <a:ea typeface="Open Sans" panose="020B0606030504020204" pitchFamily="34" charset="0"/>
                <a:cs typeface="Open Sans" panose="020B0606030504020204" pitchFamily="34" charset="0"/>
              </a:rPr>
              <a:t>Dictamen y declaración de cumplimiento RETIE.</a:t>
            </a:r>
          </a:p>
          <a:p>
            <a:pPr algn="just"/>
            <a:r>
              <a:rPr lang="es-CO" sz="1800">
                <a:latin typeface="Open Sans" panose="020B0606030504020204" pitchFamily="34" charset="0"/>
                <a:ea typeface="Open Sans" panose="020B0606030504020204" pitchFamily="34" charset="0"/>
                <a:cs typeface="Open Sans" panose="020B0606030504020204" pitchFamily="34" charset="0"/>
              </a:rPr>
              <a:t>Matricula profesional del ingeniero diseñador.</a:t>
            </a:r>
          </a:p>
          <a:p>
            <a:pPr algn="just"/>
            <a:r>
              <a:rPr lang="es-CO" sz="1800">
                <a:latin typeface="Open Sans" panose="020B0606030504020204" pitchFamily="34" charset="0"/>
                <a:ea typeface="Open Sans" panose="020B0606030504020204" pitchFamily="34" charset="0"/>
                <a:cs typeface="Open Sans" panose="020B0606030504020204" pitchFamily="34" charset="0"/>
              </a:rPr>
              <a:t>Documentos del medidor bidireccional.</a:t>
            </a:r>
          </a:p>
          <a:p>
            <a:pPr algn="just"/>
            <a:r>
              <a:rPr lang="es-CO" sz="1800">
                <a:latin typeface="Open Sans" panose="020B0606030504020204" pitchFamily="34" charset="0"/>
                <a:ea typeface="Open Sans" panose="020B0606030504020204" pitchFamily="34" charset="0"/>
                <a:cs typeface="Open Sans" panose="020B0606030504020204" pitchFamily="34" charset="0"/>
              </a:rPr>
              <a:t>Factibilidad del punto de conexión.</a:t>
            </a:r>
          </a:p>
          <a:p>
            <a:pPr algn="just"/>
            <a:r>
              <a:rPr lang="es-CO" sz="1800">
                <a:latin typeface="Open Sans" panose="020B0606030504020204" pitchFamily="34" charset="0"/>
                <a:ea typeface="Open Sans" panose="020B0606030504020204" pitchFamily="34" charset="0"/>
                <a:cs typeface="Open Sans" panose="020B0606030504020204" pitchFamily="34" charset="0"/>
              </a:rPr>
              <a:t>RUT.</a:t>
            </a:r>
          </a:p>
          <a:p>
            <a:pPr algn="just"/>
            <a:r>
              <a:rPr lang="es-CO" sz="1800">
                <a:latin typeface="Open Sans" panose="020B0606030504020204" pitchFamily="34" charset="0"/>
                <a:ea typeface="Open Sans" panose="020B0606030504020204" pitchFamily="34" charset="0"/>
                <a:cs typeface="Open Sans" panose="020B0606030504020204" pitchFamily="34" charset="0"/>
              </a:rPr>
              <a:t>Formato de solicitud de conexión para cambio eléctrico de medidor.</a:t>
            </a: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algn="just"/>
            <a:endParaRPr lang="es-CO" sz="1800">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AutoNum type="arabicPeriod"/>
            </a:pP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b="1">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a:latin typeface="Open Sans" panose="020B0606030504020204" pitchFamily="34" charset="0"/>
              <a:ea typeface="Open Sans" panose="020B0606030504020204" pitchFamily="34" charset="0"/>
              <a:cs typeface="Open Sans" panose="020B0606030504020204" pitchFamily="34" charset="0"/>
            </a:endParaRPr>
          </a:p>
          <a:p>
            <a:pPr marL="0" indent="0" algn="just">
              <a:buFont typeface="Arial" panose="020B0604020202020204" pitchFamily="34" charset="0"/>
              <a:buNone/>
            </a:pPr>
            <a:endParaRPr lang="es-CO"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5075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681A3C-75F0-4D22-ABD5-7EC980E68B6F}"/>
              </a:ext>
            </a:extLst>
          </p:cNvPr>
          <p:cNvSpPr txBox="1"/>
          <p:nvPr/>
        </p:nvSpPr>
        <p:spPr>
          <a:xfrm>
            <a:off x="331208" y="352337"/>
            <a:ext cx="7906781" cy="954107"/>
          </a:xfrm>
          <a:prstGeom prst="rect">
            <a:avLst/>
          </a:prstGeom>
          <a:noFill/>
        </p:spPr>
        <p:txBody>
          <a:bodyPr wrap="square">
            <a:spAutoFit/>
          </a:bodyPr>
          <a:lstStyle/>
          <a:p>
            <a:r>
              <a:rPr lang="es-CO" sz="2800" b="1" dirty="0">
                <a:latin typeface="Open Sans" panose="020B0606030504020204" pitchFamily="34" charset="0"/>
                <a:ea typeface="Open Sans" panose="020B0606030504020204" pitchFamily="34" charset="0"/>
                <a:cs typeface="Open Sans" panose="020B0606030504020204" pitchFamily="34" charset="0"/>
              </a:rPr>
              <a:t>Metodología para la conexión de una AGPE 	</a:t>
            </a:r>
          </a:p>
        </p:txBody>
      </p:sp>
      <p:sp>
        <p:nvSpPr>
          <p:cNvPr id="3" name="Marcador de texto 3">
            <a:extLst>
              <a:ext uri="{FF2B5EF4-FFF2-40B4-BE49-F238E27FC236}">
                <a16:creationId xmlns:a16="http://schemas.microsoft.com/office/drawing/2014/main" id="{83F9F336-528E-4BEB-991E-BF0927B52381}"/>
              </a:ext>
            </a:extLst>
          </p:cNvPr>
          <p:cNvSpPr txBox="1">
            <a:spLocks/>
          </p:cNvSpPr>
          <p:nvPr/>
        </p:nvSpPr>
        <p:spPr>
          <a:xfrm>
            <a:off x="1101168" y="2575420"/>
            <a:ext cx="11090832" cy="34645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AutoNum type="arabicPeriod" startAt="6"/>
            </a:pPr>
            <a:r>
              <a:rPr lang="es-CO" sz="2000"/>
              <a:t>Visita de conexión del OR para la legalización del punto de conexión.</a:t>
            </a:r>
          </a:p>
          <a:p>
            <a:pPr marL="457200" indent="-457200" algn="just">
              <a:buFont typeface="Arial" panose="020B0604020202020204" pitchFamily="34" charset="0"/>
              <a:buAutoNum type="arabicPeriod" startAt="6"/>
            </a:pPr>
            <a:r>
              <a:rPr lang="es-CO" sz="2000"/>
              <a:t>Inscripción como proveedor de energía ante el comercializador.</a:t>
            </a:r>
          </a:p>
          <a:p>
            <a:pPr marL="0" indent="0" algn="just">
              <a:buFont typeface="Arial" panose="020B0604020202020204" pitchFamily="34" charset="0"/>
              <a:buNone/>
            </a:pPr>
            <a:endParaRPr lang="es-CO" sz="2000"/>
          </a:p>
          <a:p>
            <a:pPr algn="just"/>
            <a:endParaRPr lang="es-CO" sz="2000"/>
          </a:p>
          <a:p>
            <a:pPr marL="457200" indent="-457200" algn="just">
              <a:buFont typeface="Arial" panose="020B0604020202020204" pitchFamily="34" charset="0"/>
              <a:buAutoNum type="arabicPeriod"/>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a:p>
          <a:p>
            <a:pPr marL="0" indent="0" algn="just">
              <a:buFont typeface="Arial" panose="020B0604020202020204" pitchFamily="34" charset="0"/>
              <a:buNone/>
            </a:pPr>
            <a:endParaRPr lang="es-CO" sz="2000" dirty="0"/>
          </a:p>
        </p:txBody>
      </p:sp>
    </p:spTree>
    <p:extLst>
      <p:ext uri="{BB962C8B-B14F-4D97-AF65-F5344CB8AC3E}">
        <p14:creationId xmlns:p14="http://schemas.microsoft.com/office/powerpoint/2010/main" val="4212614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7992611" cy="2123658"/>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3. Causales de estudio de conexión</a:t>
            </a:r>
          </a:p>
          <a:p>
            <a:pPr lvl="1"/>
            <a:endParaRPr lang="es-ES" sz="4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7743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A7BD8A-EA37-41EA-BDAC-6700A5E44F5F}"/>
              </a:ext>
            </a:extLst>
          </p:cNvPr>
          <p:cNvSpPr txBox="1"/>
          <p:nvPr/>
        </p:nvSpPr>
        <p:spPr>
          <a:xfrm>
            <a:off x="822960" y="2859270"/>
            <a:ext cx="10241280" cy="1631216"/>
          </a:xfrm>
          <a:prstGeom prst="rect">
            <a:avLst/>
          </a:prstGeom>
          <a:noFill/>
        </p:spPr>
        <p:txBody>
          <a:bodyPr wrap="square">
            <a:spAutoFit/>
          </a:bodyPr>
          <a:lstStyle/>
          <a:p>
            <a:pPr marL="457200" indent="-457200" algn="just">
              <a:buAutoNum type="alphaLcParenR"/>
            </a:pPr>
            <a:r>
              <a:rPr lang="es-ES" sz="2000" dirty="0">
                <a:latin typeface="Open Sans" panose="020B0606030504020204" pitchFamily="34" charset="0"/>
                <a:ea typeface="Open Sans" panose="020B0606030504020204" pitchFamily="34" charset="0"/>
                <a:cs typeface="Open Sans" panose="020B0606030504020204" pitchFamily="34" charset="0"/>
              </a:rPr>
              <a:t>AGPE que se declaren con entrega de excedentes y de capacidad instalada o nominal mayor a 100 kW y menor o igual a 1 MW</a:t>
            </a:r>
          </a:p>
          <a:p>
            <a:pPr marL="457200" indent="-457200" algn="just">
              <a:buAutoNum type="alphaLcParenR"/>
            </a:pPr>
            <a:r>
              <a:rPr lang="es-ES" sz="2000" dirty="0"/>
              <a:t>AGGE que se declaren con entrega de excedentes y con potencia máxima declarada menor a 5 MW</a:t>
            </a:r>
          </a:p>
          <a:p>
            <a:pPr marL="457200" indent="-457200" algn="just">
              <a:buAutoNum type="alphaLcParenR"/>
            </a:pPr>
            <a:r>
              <a:rPr lang="es-ES" sz="2000" dirty="0"/>
              <a:t>GD de capacidad instalada o nominal mayor a 100 kW y menor a 1 MW.</a:t>
            </a: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a:extLst>
              <a:ext uri="{FF2B5EF4-FFF2-40B4-BE49-F238E27FC236}">
                <a16:creationId xmlns:a16="http://schemas.microsoft.com/office/drawing/2014/main" id="{15678768-494F-43E5-B247-B8E7E7B7A0D2}"/>
              </a:ext>
            </a:extLst>
          </p:cNvPr>
          <p:cNvSpPr txBox="1"/>
          <p:nvPr/>
        </p:nvSpPr>
        <p:spPr>
          <a:xfrm>
            <a:off x="822960" y="1867097"/>
            <a:ext cx="7802880" cy="400110"/>
          </a:xfrm>
          <a:prstGeom prst="rect">
            <a:avLst/>
          </a:prstGeom>
          <a:noFill/>
        </p:spPr>
        <p:txBody>
          <a:bodyPr wrap="square" rtlCol="0">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Causales para realizar estudio de conexión.</a:t>
            </a:r>
            <a:endParaRPr lang="es-CO"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758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A2EC7FC-194E-400B-8980-050A76F7AAB6}"/>
              </a:ext>
            </a:extLst>
          </p:cNvPr>
          <p:cNvSpPr txBox="1"/>
          <p:nvPr/>
        </p:nvSpPr>
        <p:spPr>
          <a:xfrm>
            <a:off x="812800" y="866383"/>
            <a:ext cx="7802880" cy="400110"/>
          </a:xfrm>
          <a:prstGeom prst="rect">
            <a:avLst/>
          </a:prstGeom>
          <a:noFill/>
        </p:spPr>
        <p:txBody>
          <a:bodyPr wrap="square" rtlCol="0">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Causales para realizar estudio de conexión.</a:t>
            </a:r>
            <a:endParaRPr lang="es-CO"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B4B1716E-9052-4465-B6AB-C7E545D689FA}"/>
              </a:ext>
            </a:extLst>
          </p:cNvPr>
          <p:cNvSpPr txBox="1"/>
          <p:nvPr/>
        </p:nvSpPr>
        <p:spPr>
          <a:xfrm>
            <a:off x="828040" y="1506954"/>
            <a:ext cx="10535920" cy="584775"/>
          </a:xfrm>
          <a:prstGeom prst="rect">
            <a:avLst/>
          </a:prstGeom>
          <a:noFill/>
        </p:spPr>
        <p:txBody>
          <a:bodyPr wrap="square" rtlCol="0">
            <a:spAutoFit/>
          </a:bodyPr>
          <a:lstStyle/>
          <a:p>
            <a:r>
              <a:rPr lang="es-ES" sz="1600" dirty="0">
                <a:latin typeface="Open Sans" panose="020B0606030504020204" pitchFamily="34" charset="0"/>
                <a:ea typeface="Open Sans" panose="020B0606030504020204" pitchFamily="34" charset="0"/>
                <a:cs typeface="Open Sans" panose="020B0606030504020204" pitchFamily="34" charset="0"/>
              </a:rPr>
              <a:t>Cuando se incumpla alguno de los </a:t>
            </a:r>
            <a:r>
              <a:rPr lang="es-ES" sz="1600" dirty="0" err="1">
                <a:latin typeface="Open Sans" panose="020B0606030504020204" pitchFamily="34" charset="0"/>
                <a:ea typeface="Open Sans" panose="020B0606030504020204" pitchFamily="34" charset="0"/>
                <a:cs typeface="Open Sans" panose="020B0606030504020204" pitchFamily="34" charset="0"/>
              </a:rPr>
              <a:t>items</a:t>
            </a:r>
            <a:r>
              <a:rPr lang="es-ES" sz="1600" dirty="0">
                <a:latin typeface="Open Sans" panose="020B0606030504020204" pitchFamily="34" charset="0"/>
                <a:ea typeface="Open Sans" panose="020B0606030504020204" pitchFamily="34" charset="0"/>
                <a:cs typeface="Open Sans" panose="020B0606030504020204" pitchFamily="34" charset="0"/>
              </a:rPr>
              <a:t> expresados en el </a:t>
            </a:r>
            <a:r>
              <a:rPr lang="es-ES" sz="1600" b="1" dirty="0">
                <a:latin typeface="Open Sans" panose="020B0606030504020204" pitchFamily="34" charset="0"/>
                <a:ea typeface="Open Sans" panose="020B0606030504020204" pitchFamily="34" charset="0"/>
                <a:cs typeface="Open Sans" panose="020B0606030504020204" pitchFamily="34" charset="0"/>
              </a:rPr>
              <a:t>articulo 6. </a:t>
            </a:r>
            <a:r>
              <a:rPr lang="es-ES" sz="1600" b="1" i="1" dirty="0">
                <a:latin typeface="Open Sans" panose="020B0606030504020204" pitchFamily="34" charset="0"/>
                <a:ea typeface="Open Sans" panose="020B0606030504020204" pitchFamily="34" charset="0"/>
                <a:cs typeface="Open Sans" panose="020B0606030504020204" pitchFamily="34" charset="0"/>
              </a:rPr>
              <a:t>Estándares técnicos de disponibilidad del sistema en el nivel de tensión 1.</a:t>
            </a:r>
            <a:endParaRPr lang="es-CO" sz="16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36C7A3F-476E-40EA-A9AF-3F5C3597DF34}"/>
              </a:ext>
            </a:extLst>
          </p:cNvPr>
          <p:cNvSpPr txBox="1"/>
          <p:nvPr/>
        </p:nvSpPr>
        <p:spPr>
          <a:xfrm>
            <a:off x="1270000" y="2431256"/>
            <a:ext cx="9154160" cy="738664"/>
          </a:xfrm>
          <a:prstGeom prst="rect">
            <a:avLst/>
          </a:prstGeom>
          <a:noFill/>
        </p:spPr>
        <p:txBody>
          <a:bodyPr wrap="square">
            <a:spAutoFit/>
          </a:bodyPr>
          <a:lstStyle/>
          <a:p>
            <a:pPr algn="just"/>
            <a:r>
              <a:rPr lang="es-ES" sz="1400" dirty="0">
                <a:latin typeface="Open Sans" panose="020B0606030504020204" pitchFamily="34" charset="0"/>
                <a:ea typeface="Open Sans" panose="020B0606030504020204" pitchFamily="34" charset="0"/>
                <a:cs typeface="Open Sans" panose="020B0606030504020204" pitchFamily="34" charset="0"/>
              </a:rPr>
              <a:t>a) La sumatoria de la potencia máxima declarada de todos los GD y AGPE que entregan energía a la red, en un mismo circuito de nivel de tensión 1, debe ser igual o menor al 50% de la capacidad nominal del circuito, transformador o subestación donde se solicita el punto de conexión. </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CEECA6BD-4546-4B78-AE13-D1DF5083F30A}"/>
              </a:ext>
            </a:extLst>
          </p:cNvPr>
          <p:cNvSpPr txBox="1"/>
          <p:nvPr/>
        </p:nvSpPr>
        <p:spPr>
          <a:xfrm>
            <a:off x="1270000" y="3429000"/>
            <a:ext cx="9154160" cy="1169551"/>
          </a:xfrm>
          <a:prstGeom prst="rect">
            <a:avLst/>
          </a:prstGeom>
          <a:noFill/>
        </p:spPr>
        <p:txBody>
          <a:bodyPr wrap="square">
            <a:spAutoFit/>
          </a:bodyPr>
          <a:lstStyle/>
          <a:p>
            <a:pPr algn="just"/>
            <a:r>
              <a:rPr lang="es-ES" sz="1400" dirty="0">
                <a:latin typeface="Open Sans" panose="020B0606030504020204" pitchFamily="34" charset="0"/>
                <a:ea typeface="Open Sans" panose="020B0606030504020204" pitchFamily="34" charset="0"/>
                <a:cs typeface="Open Sans" panose="020B0606030504020204" pitchFamily="34" charset="0"/>
              </a:rPr>
              <a:t>b) La cantidad total de energía en una hora que pueden entregar todos los GD y AGPE a la red, conectados al mismo circuito o transformador del nivel de tensión 1, cuyo sistema de producción de energía sea distinto al compuesto por un sistema fotovoltaico sin capacidad de almacenamiento, no debe superar el 50% del promedio anual de las horas de mínima demanda diaria de energía registradas para el año anterior al de solicitud de conexión.</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a:extLst>
              <a:ext uri="{FF2B5EF4-FFF2-40B4-BE49-F238E27FC236}">
                <a16:creationId xmlns:a16="http://schemas.microsoft.com/office/drawing/2014/main" id="{585CF552-B813-4757-AAC9-89116ACC8330}"/>
              </a:ext>
            </a:extLst>
          </p:cNvPr>
          <p:cNvSpPr txBox="1"/>
          <p:nvPr/>
        </p:nvSpPr>
        <p:spPr>
          <a:xfrm>
            <a:off x="1270000" y="4857631"/>
            <a:ext cx="9154160" cy="1169551"/>
          </a:xfrm>
          <a:prstGeom prst="rect">
            <a:avLst/>
          </a:prstGeom>
          <a:noFill/>
        </p:spPr>
        <p:txBody>
          <a:bodyPr wrap="square">
            <a:spAutoFit/>
          </a:bodyPr>
          <a:lstStyle/>
          <a:p>
            <a:pPr algn="just"/>
            <a:r>
              <a:rPr lang="es-ES" sz="1400" dirty="0">
                <a:latin typeface="Open Sans" panose="020B0606030504020204" pitchFamily="34" charset="0"/>
                <a:ea typeface="Open Sans" panose="020B0606030504020204" pitchFamily="34" charset="0"/>
                <a:cs typeface="Open Sans" panose="020B0606030504020204" pitchFamily="34" charset="0"/>
              </a:rPr>
              <a:t>c) La cantidad total de energía en una hora que pueden entregar todos los GD y AGPE a la red, conectados al mismo circuito o transformador del nivel de tensión 1, cuyo sistema de producción de energía sea el compuesto por un sistema fotovoltaico sin capacidad de almacenamiento, no debe superar el 50% del promedio anual de las horas de mínima Por la cual se regulan las actividades de autogeneración a pequeña escala y de generación distribuida en el Sistema Interconectado Nacional.</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8050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7992611" cy="2123658"/>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4. Tiempos normativos de legalización</a:t>
            </a:r>
          </a:p>
          <a:p>
            <a:pPr lvl="1"/>
            <a:endParaRPr lang="es-ES" sz="4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745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F403A34F-DFA5-45A4-8D4E-7D5DA553D8AE}"/>
              </a:ext>
            </a:extLst>
          </p:cNvPr>
          <p:cNvPicPr>
            <a:picLocks noChangeAspect="1"/>
          </p:cNvPicPr>
          <p:nvPr/>
        </p:nvPicPr>
        <p:blipFill rotWithShape="1">
          <a:blip r:embed="rId2">
            <a:clrChange>
              <a:clrFrom>
                <a:srgbClr val="F9FEFA"/>
              </a:clrFrom>
              <a:clrTo>
                <a:srgbClr val="F9FEFA">
                  <a:alpha val="0"/>
                </a:srgbClr>
              </a:clrTo>
            </a:clrChange>
            <a:extLst>
              <a:ext uri="{28A0092B-C50C-407E-A947-70E740481C1C}">
                <a14:useLocalDpi xmlns:a14="http://schemas.microsoft.com/office/drawing/2010/main" val="0"/>
              </a:ext>
            </a:extLst>
          </a:blip>
          <a:srcRect b="41462"/>
          <a:stretch/>
        </p:blipFill>
        <p:spPr>
          <a:xfrm>
            <a:off x="2708382" y="1257240"/>
            <a:ext cx="7313530" cy="5153508"/>
          </a:xfrm>
          <a:prstGeom prst="rect">
            <a:avLst/>
          </a:prstGeom>
        </p:spPr>
      </p:pic>
    </p:spTree>
    <p:extLst>
      <p:ext uri="{BB962C8B-B14F-4D97-AF65-F5344CB8AC3E}">
        <p14:creationId xmlns:p14="http://schemas.microsoft.com/office/powerpoint/2010/main" val="3940961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4D98AF-CC99-419B-9F03-872123BD1197}"/>
              </a:ext>
            </a:extLst>
          </p:cNvPr>
          <p:cNvSpPr txBox="1"/>
          <p:nvPr/>
        </p:nvSpPr>
        <p:spPr>
          <a:xfrm>
            <a:off x="698383" y="490647"/>
            <a:ext cx="6094602" cy="369332"/>
          </a:xfrm>
          <a:prstGeom prst="rect">
            <a:avLst/>
          </a:prstGeom>
          <a:noFill/>
        </p:spPr>
        <p:txBody>
          <a:bodyPr wrap="square">
            <a:spAutoFit/>
          </a:bodyPr>
          <a:lstStyle/>
          <a:p>
            <a:r>
              <a:rPr lang="es-ES" b="1" dirty="0">
                <a:latin typeface="Open Sans" panose="020B0606030504020204" pitchFamily="34" charset="0"/>
                <a:ea typeface="Open Sans" panose="020B0606030504020204" pitchFamily="34" charset="0"/>
                <a:cs typeface="Open Sans" panose="020B0606030504020204" pitchFamily="34" charset="0"/>
              </a:rPr>
              <a:t>Reglas de vigencia de aprobación de la conexión</a:t>
            </a:r>
            <a:endParaRPr lang="es-CO"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A20DF2BB-FAF6-4AB7-9492-086AC8B9474D}"/>
              </a:ext>
            </a:extLst>
          </p:cNvPr>
          <p:cNvSpPr txBox="1"/>
          <p:nvPr/>
        </p:nvSpPr>
        <p:spPr>
          <a:xfrm>
            <a:off x="901171" y="1654538"/>
            <a:ext cx="10254509" cy="1077218"/>
          </a:xfrm>
          <a:prstGeom prst="rect">
            <a:avLst/>
          </a:prstGeom>
          <a:noFill/>
        </p:spPr>
        <p:txBody>
          <a:bodyPr wrap="square">
            <a:spAutoFit/>
          </a:bodyPr>
          <a:lstStyle/>
          <a:p>
            <a:pPr algn="just"/>
            <a:r>
              <a:rPr lang="es-ES" sz="1600" b="1" dirty="0">
                <a:latin typeface="Open Sans" panose="020B0606030504020204" pitchFamily="34" charset="0"/>
                <a:ea typeface="Open Sans" panose="020B0606030504020204" pitchFamily="34" charset="0"/>
                <a:cs typeface="Open Sans" panose="020B0606030504020204" pitchFamily="34" charset="0"/>
              </a:rPr>
              <a:t>Si eres un AGPE o un GD</a:t>
            </a:r>
            <a:r>
              <a:rPr lang="es-ES" sz="1600" dirty="0">
                <a:latin typeface="Open Sans" panose="020B0606030504020204" pitchFamily="34" charset="0"/>
                <a:ea typeface="Open Sans" panose="020B0606030504020204" pitchFamily="34" charset="0"/>
                <a:cs typeface="Open Sans" panose="020B0606030504020204" pitchFamily="34" charset="0"/>
              </a:rPr>
              <a:t>, la vigencia de la aprobación es de seis (6) meses. En todo caso, podrás solicitar un plazo adicional de tres (3) meses de vigencia para realizar la conexión, contados a partir de la finalización de la vigencia de seis (6) meses inicialmente aprobada. Lo anterior, se debe solicitar un (1) mes antes de la finalización de la vigencia de seis (6) meses inicialmente aprobada.</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3960AE1B-825F-4116-A9A7-28C71DC5E29C}"/>
              </a:ext>
            </a:extLst>
          </p:cNvPr>
          <p:cNvSpPr txBox="1"/>
          <p:nvPr/>
        </p:nvSpPr>
        <p:spPr>
          <a:xfrm>
            <a:off x="901170" y="3134981"/>
            <a:ext cx="10102836" cy="1200329"/>
          </a:xfrm>
          <a:prstGeom prst="rect">
            <a:avLst/>
          </a:prstGeom>
          <a:noFill/>
        </p:spPr>
        <p:txBody>
          <a:bodyPr wrap="square">
            <a:spAutoFit/>
          </a:bodyPr>
          <a:lstStyle/>
          <a:p>
            <a:pPr algn="just"/>
            <a:r>
              <a:rPr lang="es-ES" b="1" dirty="0"/>
              <a:t>Si eres un AGGE</a:t>
            </a:r>
            <a:r>
              <a:rPr lang="es-ES" dirty="0"/>
              <a:t>, la vigencia de la aprobación es de veinticuatro (24) meses para proyectos con tecnología de generación hidráulica y de doce (12) meses para proyectos con tecnologías diferentes a la hidráulica. Para los AGGE, la vigencia de la aprobación sólo podrá prorrogarse una única vez y por las siguientes razones:</a:t>
            </a:r>
            <a:endParaRPr lang="es-CO" dirty="0"/>
          </a:p>
        </p:txBody>
      </p:sp>
      <p:sp>
        <p:nvSpPr>
          <p:cNvPr id="9" name="CuadroTexto 8">
            <a:extLst>
              <a:ext uri="{FF2B5EF4-FFF2-40B4-BE49-F238E27FC236}">
                <a16:creationId xmlns:a16="http://schemas.microsoft.com/office/drawing/2014/main" id="{D48799FC-FEAC-406B-A00B-2BE83621153B}"/>
              </a:ext>
            </a:extLst>
          </p:cNvPr>
          <p:cNvSpPr txBox="1"/>
          <p:nvPr/>
        </p:nvSpPr>
        <p:spPr>
          <a:xfrm>
            <a:off x="1385040" y="4755484"/>
            <a:ext cx="6935598" cy="523220"/>
          </a:xfrm>
          <a:prstGeom prst="rect">
            <a:avLst/>
          </a:prstGeom>
          <a:noFill/>
        </p:spPr>
        <p:txBody>
          <a:bodyPr wrap="square">
            <a:spAutoFit/>
          </a:bodyPr>
          <a:lstStyle/>
          <a:p>
            <a:pPr algn="just"/>
            <a:r>
              <a:rPr lang="es-ES" sz="1400" dirty="0">
                <a:latin typeface="Open Sans" panose="020B0606030504020204" pitchFamily="34" charset="0"/>
                <a:ea typeface="Open Sans" panose="020B0606030504020204" pitchFamily="34" charset="0"/>
                <a:cs typeface="Open Sans" panose="020B0606030504020204" pitchFamily="34" charset="0"/>
              </a:rPr>
              <a:t>Cuando por razones de orden público, acreditadas por una autoridad competente, el desarrollo del proyecto presente atrasos en su programa</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uadroTexto 10">
            <a:extLst>
              <a:ext uri="{FF2B5EF4-FFF2-40B4-BE49-F238E27FC236}">
                <a16:creationId xmlns:a16="http://schemas.microsoft.com/office/drawing/2014/main" id="{46695CC6-4134-4F4D-937E-2FD0204AC033}"/>
              </a:ext>
            </a:extLst>
          </p:cNvPr>
          <p:cNvSpPr txBox="1"/>
          <p:nvPr/>
        </p:nvSpPr>
        <p:spPr>
          <a:xfrm>
            <a:off x="1385040" y="5405559"/>
            <a:ext cx="6935598" cy="523220"/>
          </a:xfrm>
          <a:prstGeom prst="rect">
            <a:avLst/>
          </a:prstGeom>
          <a:noFill/>
        </p:spPr>
        <p:txBody>
          <a:bodyPr wrap="square">
            <a:spAutoFit/>
          </a:bodyPr>
          <a:lstStyle/>
          <a:p>
            <a:pPr algn="just"/>
            <a:r>
              <a:rPr lang="es-ES" sz="1400" dirty="0">
                <a:latin typeface="Open Sans" panose="020B0606030504020204" pitchFamily="34" charset="0"/>
                <a:ea typeface="Open Sans" panose="020B0606030504020204" pitchFamily="34" charset="0"/>
                <a:cs typeface="Open Sans" panose="020B0606030504020204" pitchFamily="34" charset="0"/>
              </a:rPr>
              <a:t>Por atrasos en la obtención de permisos, licencias o trámites, por causas ajenas a la debida diligencia del AGGE interesado.</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12">
            <a:extLst>
              <a:ext uri="{FF2B5EF4-FFF2-40B4-BE49-F238E27FC236}">
                <a16:creationId xmlns:a16="http://schemas.microsoft.com/office/drawing/2014/main" id="{3E4B8A46-7BB4-4F7B-B248-0AA762F99AAC}"/>
              </a:ext>
            </a:extLst>
          </p:cNvPr>
          <p:cNvSpPr txBox="1"/>
          <p:nvPr/>
        </p:nvSpPr>
        <p:spPr>
          <a:xfrm>
            <a:off x="1385040" y="6048144"/>
            <a:ext cx="6935598" cy="523220"/>
          </a:xfrm>
          <a:prstGeom prst="rect">
            <a:avLst/>
          </a:prstGeom>
          <a:noFill/>
        </p:spPr>
        <p:txBody>
          <a:bodyPr wrap="square">
            <a:spAutoFit/>
          </a:bodyPr>
          <a:lstStyle/>
          <a:p>
            <a:pPr algn="just"/>
            <a:r>
              <a:rPr lang="es-ES" sz="1400" dirty="0">
                <a:latin typeface="Open Sans" panose="020B0606030504020204" pitchFamily="34" charset="0"/>
                <a:ea typeface="Open Sans" panose="020B0606030504020204" pitchFamily="34" charset="0"/>
                <a:cs typeface="Open Sans" panose="020B0606030504020204" pitchFamily="34" charset="0"/>
              </a:rPr>
              <a:t>Cuando las obras de expansión del SIN presenten atrasos que no permitan la entrada en operación del proyecto.</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Diagrama de flujo: terminador 14">
            <a:extLst>
              <a:ext uri="{FF2B5EF4-FFF2-40B4-BE49-F238E27FC236}">
                <a16:creationId xmlns:a16="http://schemas.microsoft.com/office/drawing/2014/main" id="{EF6D005B-E8B5-40D3-9D35-65625C4A4622}"/>
              </a:ext>
            </a:extLst>
          </p:cNvPr>
          <p:cNvSpPr/>
          <p:nvPr/>
        </p:nvSpPr>
        <p:spPr>
          <a:xfrm>
            <a:off x="0" y="4787576"/>
            <a:ext cx="1268730" cy="397834"/>
          </a:xfrm>
          <a:prstGeom prst="flowChartTerminator">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9AEA8D82-43EB-407F-BDF7-CA7A945B13EF}"/>
              </a:ext>
            </a:extLst>
          </p:cNvPr>
          <p:cNvSpPr/>
          <p:nvPr/>
        </p:nvSpPr>
        <p:spPr>
          <a:xfrm>
            <a:off x="0" y="4789170"/>
            <a:ext cx="483870" cy="396240"/>
          </a:xfrm>
          <a:prstGeom prst="rect">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8B82F37E-2328-488E-9202-802BC732E9AA}"/>
              </a:ext>
            </a:extLst>
          </p:cNvPr>
          <p:cNvSpPr txBox="1"/>
          <p:nvPr/>
        </p:nvSpPr>
        <p:spPr>
          <a:xfrm>
            <a:off x="907513" y="4728072"/>
            <a:ext cx="196654" cy="523220"/>
          </a:xfrm>
          <a:prstGeom prst="rect">
            <a:avLst/>
          </a:prstGeom>
          <a:noFill/>
        </p:spPr>
        <p:txBody>
          <a:bodyPr wrap="square" rtlCol="0">
            <a:spAutoFit/>
          </a:bodyPr>
          <a:lstStyle/>
          <a:p>
            <a:pPr algn="ctr"/>
            <a:r>
              <a:rPr lang="es-E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es-CO"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Diagrama de flujo: terminador 17">
            <a:extLst>
              <a:ext uri="{FF2B5EF4-FFF2-40B4-BE49-F238E27FC236}">
                <a16:creationId xmlns:a16="http://schemas.microsoft.com/office/drawing/2014/main" id="{97BE6390-C99D-487A-9E63-76936AECD0CF}"/>
              </a:ext>
            </a:extLst>
          </p:cNvPr>
          <p:cNvSpPr/>
          <p:nvPr/>
        </p:nvSpPr>
        <p:spPr>
          <a:xfrm>
            <a:off x="-314" y="5438621"/>
            <a:ext cx="1268730" cy="397834"/>
          </a:xfrm>
          <a:prstGeom prst="flowChartTerminator">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a:extLst>
              <a:ext uri="{FF2B5EF4-FFF2-40B4-BE49-F238E27FC236}">
                <a16:creationId xmlns:a16="http://schemas.microsoft.com/office/drawing/2014/main" id="{1EE96E0F-F26C-425C-A5DF-D928863E06DE}"/>
              </a:ext>
            </a:extLst>
          </p:cNvPr>
          <p:cNvSpPr/>
          <p:nvPr/>
        </p:nvSpPr>
        <p:spPr>
          <a:xfrm>
            <a:off x="-314" y="5440215"/>
            <a:ext cx="483870" cy="396240"/>
          </a:xfrm>
          <a:prstGeom prst="rect">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85843216-9B80-402E-A3DF-A7B86D3D547F}"/>
              </a:ext>
            </a:extLst>
          </p:cNvPr>
          <p:cNvSpPr txBox="1"/>
          <p:nvPr/>
        </p:nvSpPr>
        <p:spPr>
          <a:xfrm>
            <a:off x="907199" y="5379117"/>
            <a:ext cx="196654" cy="523220"/>
          </a:xfrm>
          <a:prstGeom prst="rect">
            <a:avLst/>
          </a:prstGeom>
          <a:noFill/>
        </p:spPr>
        <p:txBody>
          <a:bodyPr wrap="square" rtlCol="0">
            <a:spAutoFit/>
          </a:bodyPr>
          <a:lstStyle/>
          <a:p>
            <a:pPr algn="ctr"/>
            <a:r>
              <a:rPr lang="es-E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endParaRPr lang="es-CO"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Diagrama de flujo: terminador 20">
            <a:extLst>
              <a:ext uri="{FF2B5EF4-FFF2-40B4-BE49-F238E27FC236}">
                <a16:creationId xmlns:a16="http://schemas.microsoft.com/office/drawing/2014/main" id="{2B443AFE-20CD-46F2-92FF-B5726272B391}"/>
              </a:ext>
            </a:extLst>
          </p:cNvPr>
          <p:cNvSpPr/>
          <p:nvPr/>
        </p:nvSpPr>
        <p:spPr>
          <a:xfrm>
            <a:off x="-6343" y="6089666"/>
            <a:ext cx="1268730" cy="397834"/>
          </a:xfrm>
          <a:prstGeom prst="flowChartTerminator">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21">
            <a:extLst>
              <a:ext uri="{FF2B5EF4-FFF2-40B4-BE49-F238E27FC236}">
                <a16:creationId xmlns:a16="http://schemas.microsoft.com/office/drawing/2014/main" id="{37B12BAF-0E16-4580-84FE-DD477E012D0C}"/>
              </a:ext>
            </a:extLst>
          </p:cNvPr>
          <p:cNvSpPr/>
          <p:nvPr/>
        </p:nvSpPr>
        <p:spPr>
          <a:xfrm>
            <a:off x="-6343" y="6091260"/>
            <a:ext cx="483870" cy="396240"/>
          </a:xfrm>
          <a:prstGeom prst="rect">
            <a:avLst/>
          </a:prstGeom>
          <a:solidFill>
            <a:srgbClr val="00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a:extLst>
              <a:ext uri="{FF2B5EF4-FFF2-40B4-BE49-F238E27FC236}">
                <a16:creationId xmlns:a16="http://schemas.microsoft.com/office/drawing/2014/main" id="{32E04FF1-73F2-4377-A1BF-D49C9978E608}"/>
              </a:ext>
            </a:extLst>
          </p:cNvPr>
          <p:cNvSpPr txBox="1"/>
          <p:nvPr/>
        </p:nvSpPr>
        <p:spPr>
          <a:xfrm>
            <a:off x="901170" y="6030162"/>
            <a:ext cx="196654" cy="523220"/>
          </a:xfrm>
          <a:prstGeom prst="rect">
            <a:avLst/>
          </a:prstGeom>
          <a:noFill/>
        </p:spPr>
        <p:txBody>
          <a:bodyPr wrap="square" rtlCol="0">
            <a:spAutoFit/>
          </a:bodyPr>
          <a:lstStyle/>
          <a:p>
            <a:pPr algn="ctr"/>
            <a:r>
              <a:rPr lang="es-E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endParaRPr lang="es-CO"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410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739B67-7674-48D2-A0DA-C1CB323BCDFB}"/>
              </a:ext>
            </a:extLst>
          </p:cNvPr>
          <p:cNvSpPr/>
          <p:nvPr/>
        </p:nvSpPr>
        <p:spPr>
          <a:xfrm>
            <a:off x="7569200" y="1798320"/>
            <a:ext cx="4124960" cy="3048000"/>
          </a:xfrm>
          <a:prstGeom prst="rect">
            <a:avLst/>
          </a:prstGeom>
          <a:solidFill>
            <a:srgbClr val="00D600"/>
          </a:solidFill>
          <a:ln w="76200">
            <a:solidFill>
              <a:srgbClr val="00E7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384D98AF-CC99-419B-9F03-872123BD1197}"/>
              </a:ext>
            </a:extLst>
          </p:cNvPr>
          <p:cNvSpPr txBox="1"/>
          <p:nvPr/>
        </p:nvSpPr>
        <p:spPr>
          <a:xfrm>
            <a:off x="2070052" y="1901432"/>
            <a:ext cx="5403839" cy="646331"/>
          </a:xfrm>
          <a:prstGeom prst="rect">
            <a:avLst/>
          </a:prstGeom>
          <a:noFill/>
        </p:spPr>
        <p:txBody>
          <a:bodyPr wrap="square">
            <a:spAutoFit/>
          </a:bodyPr>
          <a:lstStyle/>
          <a:p>
            <a:pPr algn="ctr"/>
            <a:r>
              <a:rPr lang="es-ES" b="1" dirty="0">
                <a:latin typeface="Open Sans" panose="020B0606030504020204" pitchFamily="34" charset="0"/>
                <a:ea typeface="Open Sans" panose="020B0606030504020204" pitchFamily="34" charset="0"/>
                <a:cs typeface="Open Sans" panose="020B0606030504020204" pitchFamily="34" charset="0"/>
              </a:rPr>
              <a:t>Reglas de vigencia de aprobación de la conexión</a:t>
            </a:r>
            <a:endParaRPr lang="es-CO" b="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CuadroTexto 23">
            <a:extLst>
              <a:ext uri="{FF2B5EF4-FFF2-40B4-BE49-F238E27FC236}">
                <a16:creationId xmlns:a16="http://schemas.microsoft.com/office/drawing/2014/main" id="{BC8CBBFA-45F7-46B4-97D0-D9B1F8787863}"/>
              </a:ext>
            </a:extLst>
          </p:cNvPr>
          <p:cNvSpPr txBox="1"/>
          <p:nvPr/>
        </p:nvSpPr>
        <p:spPr>
          <a:xfrm>
            <a:off x="2249238" y="2547763"/>
            <a:ext cx="5045466" cy="2308324"/>
          </a:xfrm>
          <a:prstGeom prst="rect">
            <a:avLst/>
          </a:prstGeom>
          <a:noFill/>
        </p:spPr>
        <p:txBody>
          <a:bodyPr wrap="square">
            <a:spAutoFit/>
          </a:bodyPr>
          <a:lstStyle/>
          <a:p>
            <a:pPr algn="just"/>
            <a:r>
              <a:rPr lang="es-ES" sz="1600" dirty="0">
                <a:latin typeface="Open Sans" panose="020B0606030504020204" pitchFamily="34" charset="0"/>
                <a:ea typeface="Open Sans" panose="020B0606030504020204" pitchFamily="34" charset="0"/>
                <a:cs typeface="Open Sans" panose="020B0606030504020204" pitchFamily="34" charset="0"/>
              </a:rPr>
              <a:t>La vigencia de la aprobación se prorrogará un plazo adicional de tres (3) meses, contados a partir de la finalización de la vigencia inicialmente aprobada. </a:t>
            </a:r>
          </a:p>
          <a:p>
            <a:pPr algn="just"/>
            <a:endParaRPr lang="es-ES" sz="1600" dirty="0">
              <a:latin typeface="Open Sans" panose="020B0606030504020204" pitchFamily="34" charset="0"/>
              <a:ea typeface="Open Sans" panose="020B0606030504020204" pitchFamily="34" charset="0"/>
              <a:cs typeface="Open Sans" panose="020B0606030504020204" pitchFamily="34" charset="0"/>
            </a:endParaRPr>
          </a:p>
          <a:p>
            <a:pPr algn="just"/>
            <a:r>
              <a:rPr lang="es-ES" sz="1600" dirty="0">
                <a:latin typeface="Open Sans" panose="020B0606030504020204" pitchFamily="34" charset="0"/>
                <a:ea typeface="Open Sans" panose="020B0606030504020204" pitchFamily="34" charset="0"/>
                <a:cs typeface="Open Sans" panose="020B0606030504020204" pitchFamily="34" charset="0"/>
              </a:rPr>
              <a:t>La solicitud de prórroga de la vigencia de la aprobación se debe solicitar un (1) mes antes de la finalización de la vigencia inicialmente aprobada para el proyecto.</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CuadroTexto 24">
            <a:extLst>
              <a:ext uri="{FF2B5EF4-FFF2-40B4-BE49-F238E27FC236}">
                <a16:creationId xmlns:a16="http://schemas.microsoft.com/office/drawing/2014/main" id="{CD36CFEA-BAB8-4643-BCF1-6FA91BE30015}"/>
              </a:ext>
            </a:extLst>
          </p:cNvPr>
          <p:cNvSpPr txBox="1"/>
          <p:nvPr/>
        </p:nvSpPr>
        <p:spPr>
          <a:xfrm>
            <a:off x="7759817" y="2039932"/>
            <a:ext cx="3515360" cy="369332"/>
          </a:xfrm>
          <a:prstGeom prst="rect">
            <a:avLst/>
          </a:prstGeom>
          <a:noFill/>
        </p:spPr>
        <p:txBody>
          <a:bodyPr wrap="square">
            <a:spAutoFit/>
          </a:bodyPr>
          <a:lstStyle/>
          <a:p>
            <a:pPr algn="ctr"/>
            <a:r>
              <a:rPr lang="es-CO" b="1" dirty="0">
                <a:solidFill>
                  <a:schemeClr val="bg1"/>
                </a:solidFill>
                <a:latin typeface="Open Sans" panose="020B0606030504020204" pitchFamily="34" charset="0"/>
                <a:ea typeface="Open Sans" panose="020B0606030504020204" pitchFamily="34" charset="0"/>
                <a:cs typeface="Open Sans" panose="020B0606030504020204" pitchFamily="34" charset="0"/>
              </a:rPr>
              <a:t>IMPORTANTE</a:t>
            </a:r>
          </a:p>
        </p:txBody>
      </p:sp>
      <p:sp>
        <p:nvSpPr>
          <p:cNvPr id="26" name="CuadroTexto 25">
            <a:extLst>
              <a:ext uri="{FF2B5EF4-FFF2-40B4-BE49-F238E27FC236}">
                <a16:creationId xmlns:a16="http://schemas.microsoft.com/office/drawing/2014/main" id="{A0E8DE3E-5FED-46F7-AF38-C83D3883BA82}"/>
              </a:ext>
            </a:extLst>
          </p:cNvPr>
          <p:cNvSpPr txBox="1"/>
          <p:nvPr/>
        </p:nvSpPr>
        <p:spPr>
          <a:xfrm>
            <a:off x="7739497" y="2695416"/>
            <a:ext cx="3810000" cy="1815882"/>
          </a:xfrm>
          <a:prstGeom prst="rect">
            <a:avLst/>
          </a:prstGeom>
          <a:noFill/>
        </p:spPr>
        <p:txBody>
          <a:bodyPr wrap="square">
            <a:spAutoFit/>
          </a:bodyPr>
          <a:lstStyle/>
          <a:p>
            <a:pPr algn="just"/>
            <a:r>
              <a:rPr lang="es-E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Si el AGPE, el AGGE o el GD desiste ante el OR de la ejecución de su proyecto de conexión, o el proyecto no entra en operación en la vigencia de conexión aprobada o prorrogada con por lo menos el 90% de la capacidad asignada, el OR liberará la capacidad de transporte no empleada.</a:t>
            </a:r>
            <a:endParaRPr lang="es-CO"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8807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7992611" cy="2123658"/>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5. Sistema de medición para los AGPE</a:t>
            </a:r>
          </a:p>
          <a:p>
            <a:pPr lvl="1"/>
            <a:endParaRPr lang="es-ES" sz="4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473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FF95E0E-F354-4AF9-8B58-F09AD04F6FDC}"/>
              </a:ext>
            </a:extLst>
          </p:cNvPr>
          <p:cNvSpPr txBox="1"/>
          <p:nvPr/>
        </p:nvSpPr>
        <p:spPr>
          <a:xfrm>
            <a:off x="558800" y="1166614"/>
            <a:ext cx="6096000" cy="400110"/>
          </a:xfrm>
          <a:prstGeom prst="rect">
            <a:avLst/>
          </a:prstGeom>
          <a:noFill/>
        </p:spPr>
        <p:txBody>
          <a:bodyPr wrap="square">
            <a:spAutoFit/>
          </a:bodyPr>
          <a:lstStyle/>
          <a:p>
            <a:r>
              <a:rPr lang="es-CO" sz="2000" b="1" dirty="0">
                <a:latin typeface="Open Sans" panose="020B0606030504020204" pitchFamily="34" charset="0"/>
                <a:ea typeface="Open Sans" panose="020B0606030504020204" pitchFamily="34" charset="0"/>
                <a:cs typeface="Open Sans" panose="020B0606030504020204" pitchFamily="34" charset="0"/>
              </a:rPr>
              <a:t>Condiciones de Medición</a:t>
            </a:r>
          </a:p>
        </p:txBody>
      </p:sp>
      <p:sp>
        <p:nvSpPr>
          <p:cNvPr id="5" name="CuadroTexto 4">
            <a:extLst>
              <a:ext uri="{FF2B5EF4-FFF2-40B4-BE49-F238E27FC236}">
                <a16:creationId xmlns:a16="http://schemas.microsoft.com/office/drawing/2014/main" id="{909D19AB-2C19-4DFC-B1CE-A96A76AF94FA}"/>
              </a:ext>
            </a:extLst>
          </p:cNvPr>
          <p:cNvSpPr txBox="1"/>
          <p:nvPr/>
        </p:nvSpPr>
        <p:spPr>
          <a:xfrm>
            <a:off x="858520" y="2315756"/>
            <a:ext cx="5648960" cy="1323439"/>
          </a:xfrm>
          <a:prstGeom prst="rect">
            <a:avLst/>
          </a:prstGeom>
          <a:noFill/>
        </p:spPr>
        <p:txBody>
          <a:bodyPr wrap="square">
            <a:spAutoFit/>
          </a:bodyPr>
          <a:lstStyle/>
          <a:p>
            <a:pPr algn="just"/>
            <a:r>
              <a:rPr lang="es-ES" sz="1600" dirty="0">
                <a:latin typeface="Open Sans" panose="020B0606030504020204" pitchFamily="34" charset="0"/>
                <a:ea typeface="Open Sans" panose="020B0606030504020204" pitchFamily="34" charset="0"/>
                <a:cs typeface="Open Sans" panose="020B0606030504020204" pitchFamily="34" charset="0"/>
              </a:rPr>
              <a:t>1. Un AGPE o un AGGE que entrega excedentes a la red, es necesario que cuentes con un medidor bidireccional que registre, cada hora del día, la energía que se consume de manera separada de la energía que se entrega a la red.</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DED369CD-0DBD-4E0A-BD03-321E9E47818F}"/>
              </a:ext>
            </a:extLst>
          </p:cNvPr>
          <p:cNvSpPr txBox="1"/>
          <p:nvPr/>
        </p:nvSpPr>
        <p:spPr>
          <a:xfrm>
            <a:off x="858520" y="3749507"/>
            <a:ext cx="5648960" cy="1077218"/>
          </a:xfrm>
          <a:prstGeom prst="rect">
            <a:avLst/>
          </a:prstGeom>
          <a:noFill/>
        </p:spPr>
        <p:txBody>
          <a:bodyPr wrap="square">
            <a:spAutoFit/>
          </a:bodyPr>
          <a:lstStyle/>
          <a:p>
            <a:pPr algn="just"/>
            <a:r>
              <a:rPr lang="es-ES" sz="1600" dirty="0">
                <a:latin typeface="Open Sans" panose="020B0606030504020204" pitchFamily="34" charset="0"/>
                <a:ea typeface="Open Sans" panose="020B0606030504020204" pitchFamily="34" charset="0"/>
                <a:cs typeface="Open Sans" panose="020B0606030504020204" pitchFamily="34" charset="0"/>
              </a:rPr>
              <a:t>2. Asimismo, los GD deben cumplir con todos los requisitos establecidos para las fronteras de generación en el Código de Medida, Resolución CREG 038 de 2014 o aquella que la modifique o sustituya. </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Medidor Bidireccional Iskra Mt174 - Formas Eléctricas">
            <a:extLst>
              <a:ext uri="{FF2B5EF4-FFF2-40B4-BE49-F238E27FC236}">
                <a16:creationId xmlns:a16="http://schemas.microsoft.com/office/drawing/2014/main" id="{BF7A9F77-6758-40BC-8428-BF7EB823BDA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320" t="21142" r="19573" b="21456"/>
          <a:stretch/>
        </p:blipFill>
        <p:spPr bwMode="auto">
          <a:xfrm>
            <a:off x="7122160" y="1566724"/>
            <a:ext cx="3688080" cy="377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383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A1A716-B9C5-40D3-974B-8B808722B9E9}"/>
              </a:ext>
            </a:extLst>
          </p:cNvPr>
          <p:cNvSpPr txBox="1"/>
          <p:nvPr/>
        </p:nvSpPr>
        <p:spPr>
          <a:xfrm>
            <a:off x="558800" y="1166614"/>
            <a:ext cx="6096000" cy="400110"/>
          </a:xfrm>
          <a:prstGeom prst="rect">
            <a:avLst/>
          </a:prstGeom>
          <a:noFill/>
        </p:spPr>
        <p:txBody>
          <a:bodyPr wrap="square">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T</a:t>
            </a:r>
            <a:r>
              <a:rPr lang="es-CO" sz="2000" b="1" dirty="0" err="1">
                <a:latin typeface="Open Sans" panose="020B0606030504020204" pitchFamily="34" charset="0"/>
                <a:ea typeface="Open Sans" panose="020B0606030504020204" pitchFamily="34" charset="0"/>
                <a:cs typeface="Open Sans" panose="020B0606030504020204" pitchFamily="34" charset="0"/>
              </a:rPr>
              <a:t>ipos</a:t>
            </a:r>
            <a:r>
              <a:rPr lang="es-CO" sz="2000" b="1" dirty="0">
                <a:latin typeface="Open Sans" panose="020B0606030504020204" pitchFamily="34" charset="0"/>
                <a:ea typeface="Open Sans" panose="020B0606030504020204" pitchFamily="34" charset="0"/>
                <a:cs typeface="Open Sans" panose="020B0606030504020204" pitchFamily="34" charset="0"/>
              </a:rPr>
              <a:t> de medida</a:t>
            </a:r>
          </a:p>
        </p:txBody>
      </p:sp>
      <p:graphicFrame>
        <p:nvGraphicFramePr>
          <p:cNvPr id="4" name="Diagrama 3">
            <a:extLst>
              <a:ext uri="{FF2B5EF4-FFF2-40B4-BE49-F238E27FC236}">
                <a16:creationId xmlns:a16="http://schemas.microsoft.com/office/drawing/2014/main" id="{070A3B08-177D-4ECD-B2FB-653521C37BCA}"/>
              </a:ext>
            </a:extLst>
          </p:cNvPr>
          <p:cNvGraphicFramePr/>
          <p:nvPr>
            <p:extLst>
              <p:ext uri="{D42A27DB-BD31-4B8C-83A1-F6EECF244321}">
                <p14:modId xmlns:p14="http://schemas.microsoft.com/office/powerpoint/2010/main" val="3177897197"/>
              </p:ext>
            </p:extLst>
          </p:nvPr>
        </p:nvGraphicFramePr>
        <p:xfrm>
          <a:off x="1887990" y="2179940"/>
          <a:ext cx="8416020" cy="2626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5155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545240-97EE-4CA6-A9B7-CE420167365A}"/>
              </a:ext>
            </a:extLst>
          </p:cNvPr>
          <p:cNvPicPr>
            <a:picLocks noChangeAspect="1"/>
          </p:cNvPicPr>
          <p:nvPr/>
        </p:nvPicPr>
        <p:blipFill>
          <a:blip r:embed="rId2"/>
          <a:stretch>
            <a:fillRect/>
          </a:stretch>
        </p:blipFill>
        <p:spPr>
          <a:xfrm>
            <a:off x="3683825" y="1126619"/>
            <a:ext cx="3832712" cy="5127374"/>
          </a:xfrm>
          <a:prstGeom prst="rect">
            <a:avLst/>
          </a:prstGeom>
        </p:spPr>
      </p:pic>
      <p:sp>
        <p:nvSpPr>
          <p:cNvPr id="4" name="CuadroTexto 3">
            <a:extLst>
              <a:ext uri="{FF2B5EF4-FFF2-40B4-BE49-F238E27FC236}">
                <a16:creationId xmlns:a16="http://schemas.microsoft.com/office/drawing/2014/main" id="{70576E48-CAA4-499B-AB67-5743AD91C609}"/>
              </a:ext>
            </a:extLst>
          </p:cNvPr>
          <p:cNvSpPr txBox="1"/>
          <p:nvPr/>
        </p:nvSpPr>
        <p:spPr>
          <a:xfrm>
            <a:off x="533633" y="604007"/>
            <a:ext cx="6096000" cy="400110"/>
          </a:xfrm>
          <a:prstGeom prst="rect">
            <a:avLst/>
          </a:prstGeom>
          <a:noFill/>
        </p:spPr>
        <p:txBody>
          <a:bodyPr wrap="square">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Medida directa</a:t>
            </a:r>
            <a:endParaRPr lang="es-CO"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8654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1F6FAE6-53BB-41C2-8D40-0A6FCE550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581" y="1189228"/>
            <a:ext cx="3135779" cy="4181038"/>
          </a:xfrm>
          <a:prstGeom prst="rect">
            <a:avLst/>
          </a:prstGeom>
        </p:spPr>
      </p:pic>
      <p:pic>
        <p:nvPicPr>
          <p:cNvPr id="4" name="Google Shape;69;p15">
            <a:extLst>
              <a:ext uri="{FF2B5EF4-FFF2-40B4-BE49-F238E27FC236}">
                <a16:creationId xmlns:a16="http://schemas.microsoft.com/office/drawing/2014/main" id="{501FA192-DC17-477F-B0D8-F74EE984F04E}"/>
              </a:ext>
            </a:extLst>
          </p:cNvPr>
          <p:cNvPicPr preferRelativeResize="0"/>
          <p:nvPr/>
        </p:nvPicPr>
        <p:blipFill>
          <a:blip r:embed="rId3">
            <a:alphaModFix/>
          </a:blip>
          <a:stretch>
            <a:fillRect/>
          </a:stretch>
        </p:blipFill>
        <p:spPr>
          <a:xfrm>
            <a:off x="652881" y="707996"/>
            <a:ext cx="3857626" cy="5143501"/>
          </a:xfrm>
          <a:prstGeom prst="rect">
            <a:avLst/>
          </a:prstGeom>
          <a:noFill/>
          <a:ln>
            <a:noFill/>
          </a:ln>
        </p:spPr>
      </p:pic>
      <p:pic>
        <p:nvPicPr>
          <p:cNvPr id="6" name="Google Shape;172;p29">
            <a:extLst>
              <a:ext uri="{FF2B5EF4-FFF2-40B4-BE49-F238E27FC236}">
                <a16:creationId xmlns:a16="http://schemas.microsoft.com/office/drawing/2014/main" id="{F2E969FD-EEAB-48E7-8CE9-1C1CF573C4E9}"/>
              </a:ext>
            </a:extLst>
          </p:cNvPr>
          <p:cNvPicPr preferRelativeResize="0"/>
          <p:nvPr/>
        </p:nvPicPr>
        <p:blipFill>
          <a:blip r:embed="rId4">
            <a:alphaModFix/>
          </a:blip>
          <a:stretch>
            <a:fillRect/>
          </a:stretch>
        </p:blipFill>
        <p:spPr>
          <a:xfrm>
            <a:off x="8236434" y="1086551"/>
            <a:ext cx="3135780" cy="4386392"/>
          </a:xfrm>
          <a:prstGeom prst="rect">
            <a:avLst/>
          </a:prstGeom>
          <a:noFill/>
          <a:ln>
            <a:noFill/>
          </a:ln>
        </p:spPr>
      </p:pic>
      <p:sp>
        <p:nvSpPr>
          <p:cNvPr id="7" name="CuadroTexto 6">
            <a:extLst>
              <a:ext uri="{FF2B5EF4-FFF2-40B4-BE49-F238E27FC236}">
                <a16:creationId xmlns:a16="http://schemas.microsoft.com/office/drawing/2014/main" id="{07A2A64B-DE6D-4374-8A5E-3A33E7C3CE8D}"/>
              </a:ext>
            </a:extLst>
          </p:cNvPr>
          <p:cNvSpPr txBox="1"/>
          <p:nvPr/>
        </p:nvSpPr>
        <p:spPr>
          <a:xfrm>
            <a:off x="416187" y="176168"/>
            <a:ext cx="6096000" cy="400110"/>
          </a:xfrm>
          <a:prstGeom prst="rect">
            <a:avLst/>
          </a:prstGeom>
          <a:noFill/>
        </p:spPr>
        <p:txBody>
          <a:bodyPr wrap="square">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Medida semidirecta</a:t>
            </a:r>
            <a:endParaRPr lang="es-CO"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4962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2;p21">
            <a:extLst>
              <a:ext uri="{FF2B5EF4-FFF2-40B4-BE49-F238E27FC236}">
                <a16:creationId xmlns:a16="http://schemas.microsoft.com/office/drawing/2014/main" id="{DDD588C5-F1A0-4CD8-8169-629CCEC5CF47}"/>
              </a:ext>
            </a:extLst>
          </p:cNvPr>
          <p:cNvPicPr preferRelativeResize="0"/>
          <p:nvPr/>
        </p:nvPicPr>
        <p:blipFill>
          <a:blip r:embed="rId2">
            <a:alphaModFix/>
          </a:blip>
          <a:stretch>
            <a:fillRect/>
          </a:stretch>
        </p:blipFill>
        <p:spPr>
          <a:xfrm>
            <a:off x="1994317" y="1732722"/>
            <a:ext cx="3212991" cy="4145474"/>
          </a:xfrm>
          <a:prstGeom prst="rect">
            <a:avLst/>
          </a:prstGeom>
          <a:noFill/>
          <a:ln>
            <a:noFill/>
          </a:ln>
        </p:spPr>
      </p:pic>
      <p:pic>
        <p:nvPicPr>
          <p:cNvPr id="3" name="Google Shape;113;p21">
            <a:extLst>
              <a:ext uri="{FF2B5EF4-FFF2-40B4-BE49-F238E27FC236}">
                <a16:creationId xmlns:a16="http://schemas.microsoft.com/office/drawing/2014/main" id="{DBF63B92-C931-419E-9FCF-DCCE9FE0171F}"/>
              </a:ext>
            </a:extLst>
          </p:cNvPr>
          <p:cNvPicPr preferRelativeResize="0"/>
          <p:nvPr/>
        </p:nvPicPr>
        <p:blipFill>
          <a:blip r:embed="rId3">
            <a:alphaModFix/>
          </a:blip>
          <a:stretch>
            <a:fillRect/>
          </a:stretch>
        </p:blipFill>
        <p:spPr>
          <a:xfrm>
            <a:off x="5763229" y="1644770"/>
            <a:ext cx="3212991" cy="4321379"/>
          </a:xfrm>
          <a:prstGeom prst="rect">
            <a:avLst/>
          </a:prstGeom>
          <a:noFill/>
          <a:ln>
            <a:noFill/>
          </a:ln>
        </p:spPr>
      </p:pic>
      <p:sp>
        <p:nvSpPr>
          <p:cNvPr id="5" name="CuadroTexto 4">
            <a:extLst>
              <a:ext uri="{FF2B5EF4-FFF2-40B4-BE49-F238E27FC236}">
                <a16:creationId xmlns:a16="http://schemas.microsoft.com/office/drawing/2014/main" id="{2823867F-DA42-40AA-81DE-F84FD62C91D2}"/>
              </a:ext>
            </a:extLst>
          </p:cNvPr>
          <p:cNvSpPr txBox="1"/>
          <p:nvPr/>
        </p:nvSpPr>
        <p:spPr>
          <a:xfrm>
            <a:off x="533633" y="604007"/>
            <a:ext cx="6096000" cy="400110"/>
          </a:xfrm>
          <a:prstGeom prst="rect">
            <a:avLst/>
          </a:prstGeom>
          <a:noFill/>
        </p:spPr>
        <p:txBody>
          <a:bodyPr wrap="square">
            <a:spAutoFit/>
          </a:bodyPr>
          <a:lstStyle/>
          <a:p>
            <a:r>
              <a:rPr lang="es-ES" sz="2000" b="1" dirty="0">
                <a:latin typeface="Open Sans" panose="020B0606030504020204" pitchFamily="34" charset="0"/>
                <a:ea typeface="Open Sans" panose="020B0606030504020204" pitchFamily="34" charset="0"/>
                <a:cs typeface="Open Sans" panose="020B0606030504020204" pitchFamily="34" charset="0"/>
              </a:rPr>
              <a:t>Medida semidirecta</a:t>
            </a:r>
            <a:endParaRPr lang="es-CO"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5195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8303004" cy="1446550"/>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6. Causales de desconexión</a:t>
            </a:r>
          </a:p>
          <a:p>
            <a:pPr lvl="1"/>
            <a:endParaRPr lang="es-ES" sz="4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776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31DA71-F8DB-4EB1-B982-ECF80D7F2F91}"/>
              </a:ext>
            </a:extLst>
          </p:cNvPr>
          <p:cNvSpPr txBox="1"/>
          <p:nvPr/>
        </p:nvSpPr>
        <p:spPr>
          <a:xfrm>
            <a:off x="1031847" y="2952734"/>
            <a:ext cx="9647338" cy="2554545"/>
          </a:xfrm>
          <a:prstGeom prst="rect">
            <a:avLst/>
          </a:prstGeom>
          <a:noFill/>
        </p:spPr>
        <p:txBody>
          <a:bodyPr wrap="square">
            <a:spAutoFit/>
          </a:bodyPr>
          <a:lstStyle/>
          <a:p>
            <a:pPr marL="342900" indent="-342900" algn="jus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En caso de no seguir el procedimiento establecido en la presente resolución para la conexión de AGPE, AGGE o GD.</a:t>
            </a:r>
          </a:p>
          <a:p>
            <a:pPr marL="342900" indent="-342900" algn="jus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Cuando se demuestra que una planta de GD fue fraccionada, para efectos de reportarla como planta independiente ante el sistema.</a:t>
            </a:r>
          </a:p>
          <a:p>
            <a:pPr marL="342900" indent="-342900" algn="jus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Cuando se demuestra que el sistema de generación de un </a:t>
            </a:r>
            <a:r>
              <a:rPr lang="es-ES" sz="1600" dirty="0" err="1">
                <a:latin typeface="Open Sans" panose="020B0606030504020204" pitchFamily="34" charset="0"/>
                <a:ea typeface="Open Sans" panose="020B0606030504020204" pitchFamily="34" charset="0"/>
                <a:cs typeface="Open Sans" panose="020B0606030504020204" pitchFamily="34" charset="0"/>
              </a:rPr>
              <a:t>autogenerador</a:t>
            </a:r>
            <a:r>
              <a:rPr lang="es-ES" sz="1600" dirty="0">
                <a:latin typeface="Open Sans" panose="020B0606030504020204" pitchFamily="34" charset="0"/>
                <a:ea typeface="Open Sans" panose="020B0606030504020204" pitchFamily="34" charset="0"/>
                <a:cs typeface="Open Sans" panose="020B0606030504020204" pitchFamily="34" charset="0"/>
              </a:rPr>
              <a:t> se ha fraccionado para efectos de reportarlos como varios AGPE o AGGE independientes ante el sistema</a:t>
            </a:r>
          </a:p>
          <a:p>
            <a:pPr marL="342900" indent="-342900" algn="jus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Cuando un OR detecte que un AGPE, AGGE o GD está conectado a la red sin atender a lo establecido en la presente resolución. </a:t>
            </a:r>
          </a:p>
          <a:p>
            <a:pPr marL="342900" indent="-342900" algn="just">
              <a:buAutoNum type="arabicPeriod"/>
            </a:pPr>
            <a:r>
              <a:rPr lang="es-ES" sz="1600" dirty="0">
                <a:latin typeface="Open Sans" panose="020B0606030504020204" pitchFamily="34" charset="0"/>
                <a:ea typeface="Open Sans" panose="020B0606030504020204" pitchFamily="34" charset="0"/>
                <a:cs typeface="Open Sans" panose="020B0606030504020204" pitchFamily="34" charset="0"/>
              </a:rPr>
              <a:t>Cuando, con posterioridad a la puesta en servicio de la conexión, el OR encuentre que no se cumple alguna de las características contenidas en la solicitud de conexión.</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2525C32D-718C-4C68-84CC-041D4B97D40A}"/>
              </a:ext>
            </a:extLst>
          </p:cNvPr>
          <p:cNvSpPr txBox="1"/>
          <p:nvPr/>
        </p:nvSpPr>
        <p:spPr>
          <a:xfrm>
            <a:off x="706773" y="1518501"/>
            <a:ext cx="10551252" cy="584775"/>
          </a:xfrm>
          <a:prstGeom prst="rect">
            <a:avLst/>
          </a:prstGeom>
          <a:noFill/>
        </p:spPr>
        <p:txBody>
          <a:bodyPr wrap="square">
            <a:spAutoFit/>
          </a:bodyPr>
          <a:lstStyle/>
          <a:p>
            <a:r>
              <a:rPr lang="es-ES" sz="1600" dirty="0">
                <a:latin typeface="Open Sans" panose="020B0606030504020204" pitchFamily="34" charset="0"/>
                <a:ea typeface="Open Sans" panose="020B0606030504020204" pitchFamily="34" charset="0"/>
                <a:cs typeface="Open Sans" panose="020B0606030504020204" pitchFamily="34" charset="0"/>
              </a:rPr>
              <a:t>Las siguientes son las causales bajo las cuales se procederá con la suspensión o desconexión, según corresponda:</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4085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F403A34F-DFA5-45A4-8D4E-7D5DA553D8AE}"/>
              </a:ext>
            </a:extLst>
          </p:cNvPr>
          <p:cNvPicPr>
            <a:picLocks noChangeAspect="1"/>
          </p:cNvPicPr>
          <p:nvPr/>
        </p:nvPicPr>
        <p:blipFill rotWithShape="1">
          <a:blip r:embed="rId2">
            <a:clrChange>
              <a:clrFrom>
                <a:srgbClr val="F9FEFA"/>
              </a:clrFrom>
              <a:clrTo>
                <a:srgbClr val="F9FEFA">
                  <a:alpha val="0"/>
                </a:srgbClr>
              </a:clrTo>
            </a:clrChange>
            <a:extLst>
              <a:ext uri="{28A0092B-C50C-407E-A947-70E740481C1C}">
                <a14:useLocalDpi xmlns:a14="http://schemas.microsoft.com/office/drawing/2010/main" val="0"/>
              </a:ext>
            </a:extLst>
          </a:blip>
          <a:srcRect t="53631" b="-237"/>
          <a:stretch/>
        </p:blipFill>
        <p:spPr>
          <a:xfrm>
            <a:off x="2439235" y="1377461"/>
            <a:ext cx="7313530" cy="4103077"/>
          </a:xfrm>
          <a:prstGeom prst="rect">
            <a:avLst/>
          </a:prstGeom>
        </p:spPr>
      </p:pic>
    </p:spTree>
    <p:extLst>
      <p:ext uri="{BB962C8B-B14F-4D97-AF65-F5344CB8AC3E}">
        <p14:creationId xmlns:p14="http://schemas.microsoft.com/office/powerpoint/2010/main" val="3280071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73216" y="2340777"/>
            <a:ext cx="10668700" cy="3785652"/>
          </a:xfrm>
          <a:prstGeom prst="rect">
            <a:avLst/>
          </a:prstGeom>
          <a:noFill/>
        </p:spPr>
        <p:txBody>
          <a:bodyPr wrap="square">
            <a:spAutoFit/>
          </a:bodyPr>
          <a:lstStyle/>
          <a:p>
            <a:pPr lvl="1"/>
            <a:r>
              <a:rPr lang="es-E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“Existe un estándar normativo, pero cada OR es independiente en definir la forma de conectar”</a:t>
            </a:r>
          </a:p>
          <a:p>
            <a:pPr lvl="1"/>
            <a:endParaRPr lang="es-E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1"/>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Nelson Páez</a:t>
            </a:r>
          </a:p>
          <a:p>
            <a:pPr lvl="1"/>
            <a:endParaRPr lang="es-E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3397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10366696" cy="1446550"/>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6. Obligaciones del OR para hacer las solicitudes</a:t>
            </a:r>
          </a:p>
        </p:txBody>
      </p:sp>
    </p:spTree>
    <p:extLst>
      <p:ext uri="{BB962C8B-B14F-4D97-AF65-F5344CB8AC3E}">
        <p14:creationId xmlns:p14="http://schemas.microsoft.com/office/powerpoint/2010/main" val="486698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B36B07-B9C0-4FB1-8756-E4ABCE8CFFB0}"/>
              </a:ext>
            </a:extLst>
          </p:cNvPr>
          <p:cNvSpPr txBox="1"/>
          <p:nvPr/>
        </p:nvSpPr>
        <p:spPr>
          <a:xfrm>
            <a:off x="1239520" y="1781016"/>
            <a:ext cx="9174480" cy="830997"/>
          </a:xfrm>
          <a:prstGeom prst="rect">
            <a:avLst/>
          </a:prstGeom>
          <a:noFill/>
        </p:spPr>
        <p:txBody>
          <a:bodyPr wrap="square">
            <a:spAutoFit/>
          </a:bodyPr>
          <a:lstStyle/>
          <a:p>
            <a:pPr algn="just"/>
            <a:r>
              <a:rPr lang="es-ES" sz="1600" b="1" dirty="0">
                <a:latin typeface="Open Sans" panose="020B0606030504020204" pitchFamily="34" charset="0"/>
                <a:ea typeface="Open Sans" panose="020B0606030504020204" pitchFamily="34" charset="0"/>
                <a:cs typeface="Open Sans" panose="020B0606030504020204" pitchFamily="34" charset="0"/>
              </a:rPr>
              <a:t>Articulo 7. Sistema de información de disponibilidad de red. </a:t>
            </a:r>
            <a:r>
              <a:rPr lang="es-ES" sz="1600" dirty="0"/>
              <a:t>Los OR deben disponer de información suficiente para que un potencial AGPE o GD pueda conocer el estado de la red según las características requeridas en el artículo 6 de la presente resolución.</a:t>
            </a:r>
            <a:endParaRPr lang="es-CO" sz="1600" dirty="0"/>
          </a:p>
        </p:txBody>
      </p:sp>
      <p:sp>
        <p:nvSpPr>
          <p:cNvPr id="5" name="CuadroTexto 4">
            <a:extLst>
              <a:ext uri="{FF2B5EF4-FFF2-40B4-BE49-F238E27FC236}">
                <a16:creationId xmlns:a16="http://schemas.microsoft.com/office/drawing/2014/main" id="{739CF04E-9C03-496E-9C4D-AD4F1806C853}"/>
              </a:ext>
            </a:extLst>
          </p:cNvPr>
          <p:cNvSpPr txBox="1"/>
          <p:nvPr/>
        </p:nvSpPr>
        <p:spPr>
          <a:xfrm>
            <a:off x="1239520" y="2833360"/>
            <a:ext cx="9174480" cy="2062103"/>
          </a:xfrm>
          <a:prstGeom prst="rect">
            <a:avLst/>
          </a:prstGeom>
          <a:noFill/>
        </p:spPr>
        <p:txBody>
          <a:bodyPr wrap="square">
            <a:spAutoFit/>
          </a:bodyPr>
          <a:lstStyle/>
          <a:p>
            <a:pPr algn="just"/>
            <a:r>
              <a:rPr lang="es-ES" sz="1600" dirty="0">
                <a:latin typeface="Open Sans" panose="020B0606030504020204" pitchFamily="34" charset="0"/>
                <a:ea typeface="Open Sans" panose="020B0606030504020204" pitchFamily="34" charset="0"/>
                <a:cs typeface="Open Sans" panose="020B0606030504020204" pitchFamily="34" charset="0"/>
              </a:rPr>
              <a:t>Cada OR deberá disponer en su página web un enlace denominado “Usuarios </a:t>
            </a:r>
            <a:r>
              <a:rPr lang="es-ES" sz="1600" dirty="0" err="1">
                <a:latin typeface="Open Sans" panose="020B0606030504020204" pitchFamily="34" charset="0"/>
                <a:ea typeface="Open Sans" panose="020B0606030504020204" pitchFamily="34" charset="0"/>
                <a:cs typeface="Open Sans" panose="020B0606030504020204" pitchFamily="34" charset="0"/>
              </a:rPr>
              <a:t>Autogeneradores</a:t>
            </a:r>
            <a:r>
              <a:rPr lang="es-ES" sz="1600" dirty="0">
                <a:latin typeface="Open Sans" panose="020B0606030504020204" pitchFamily="34" charset="0"/>
                <a:ea typeface="Open Sans" panose="020B0606030504020204" pitchFamily="34" charset="0"/>
                <a:cs typeface="Open Sans" panose="020B0606030504020204" pitchFamily="34" charset="0"/>
              </a:rPr>
              <a:t> y Generadores Distribuidos - Resolución CREG 174 de 2021” en la portada principal de la página web del OR, en un lugar visible y de fácil acceso. Este enlace deberá direccionar a un sitio web que deberá contar con un sistema de información georreferenciado de fácil acceso, que permita a un potencial AGPE o GD observar el estado de la red y las características técnicas básicas del punto de conexión deseado, sin generar ningún tipo de cobro para los interesados, y sin que el usuario o interesado requiera de software específico que le genere algún cobro por su utilización o licenciamiento.</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8862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B36B07-B9C0-4FB1-8756-E4ABCE8CFFB0}"/>
              </a:ext>
            </a:extLst>
          </p:cNvPr>
          <p:cNvSpPr txBox="1"/>
          <p:nvPr/>
        </p:nvSpPr>
        <p:spPr>
          <a:xfrm>
            <a:off x="1239520" y="1781016"/>
            <a:ext cx="9174480" cy="2554545"/>
          </a:xfrm>
          <a:prstGeom prst="rect">
            <a:avLst/>
          </a:prstGeom>
          <a:noFill/>
        </p:spPr>
        <p:txBody>
          <a:bodyPr wrap="square">
            <a:spAutoFit/>
          </a:bodyPr>
          <a:lstStyle/>
          <a:p>
            <a:pPr algn="just"/>
            <a:r>
              <a:rPr lang="es-ES" sz="1600" b="1" dirty="0">
                <a:latin typeface="Open Sans" panose="020B0606030504020204" pitchFamily="34" charset="0"/>
                <a:ea typeface="Open Sans" panose="020B0606030504020204" pitchFamily="34" charset="0"/>
                <a:cs typeface="Open Sans" panose="020B0606030504020204" pitchFamily="34" charset="0"/>
              </a:rPr>
              <a:t>Artículo 8. </a:t>
            </a:r>
            <a:r>
              <a:rPr lang="es-ES" sz="1600" dirty="0">
                <a:latin typeface="Open Sans" panose="020B0606030504020204" pitchFamily="34" charset="0"/>
                <a:ea typeface="Open Sans" panose="020B0606030504020204" pitchFamily="34" charset="0"/>
                <a:cs typeface="Open Sans" panose="020B0606030504020204" pitchFamily="34" charset="0"/>
              </a:rPr>
              <a:t>Sistema de información para el trámite en línea. Cada OR debe disponer de un sistema de información computacional para que un potencial AGPE, AGGE o GD, pueda adelantar todo el trámite de conexión, pueda recibir notificaciones y requerimientos por medios electrónicos, y pueda conocer el estado de su trámite en todo momento.</a:t>
            </a:r>
          </a:p>
          <a:p>
            <a:pPr algn="just"/>
            <a:endParaRPr lang="es-ES" sz="1600" b="1" dirty="0">
              <a:latin typeface="Open Sans" panose="020B0606030504020204" pitchFamily="34" charset="0"/>
              <a:ea typeface="Open Sans" panose="020B0606030504020204" pitchFamily="34" charset="0"/>
              <a:cs typeface="Open Sans" panose="020B0606030504020204" pitchFamily="34" charset="0"/>
            </a:endParaRPr>
          </a:p>
          <a:p>
            <a:pPr algn="just"/>
            <a:r>
              <a:rPr lang="es-CO" sz="1600" b="1" dirty="0">
                <a:latin typeface="Open Sans" panose="020B0606030504020204" pitchFamily="34" charset="0"/>
                <a:ea typeface="Open Sans" panose="020B0606030504020204" pitchFamily="34" charset="0"/>
                <a:cs typeface="Open Sans" panose="020B0606030504020204" pitchFamily="34" charset="0"/>
              </a:rPr>
              <a:t>Artículo 9. </a:t>
            </a:r>
            <a:r>
              <a:rPr lang="es-ES" sz="1600" dirty="0">
                <a:latin typeface="Open Sans" panose="020B0606030504020204" pitchFamily="34" charset="0"/>
                <a:ea typeface="Open Sans" panose="020B0606030504020204" pitchFamily="34" charset="0"/>
                <a:cs typeface="Open Sans" panose="020B0606030504020204" pitchFamily="34" charset="0"/>
              </a:rPr>
              <a:t>Ventanilla única. Los potenciales AGPE, AGGE y los GD deben gestionar su solicitud de conexión a través de la ventanilla única que implementará y gestionará la UPME, a partir del momento en que la misma esté disponible, conforme a lo establecido en la Resolución del Ministerio de Minas y Energía 40311 de 2020, y en la Resolución CREG 075 de 2021 o aquellas que las modifiquen o sustituyan. </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3300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453EA0-6E06-4951-BF95-DC78FA0F50AE}"/>
              </a:ext>
            </a:extLst>
          </p:cNvPr>
          <p:cNvSpPr txBox="1"/>
          <p:nvPr/>
        </p:nvSpPr>
        <p:spPr>
          <a:xfrm>
            <a:off x="648049" y="2659559"/>
            <a:ext cx="10366696" cy="769441"/>
          </a:xfrm>
          <a:prstGeom prst="rect">
            <a:avLst/>
          </a:prstGeom>
          <a:noFill/>
        </p:spPr>
        <p:txBody>
          <a:bodyPr wrap="square">
            <a:spAutoFit/>
          </a:bodyPr>
          <a:lstStyle/>
          <a:p>
            <a:pPr lvl="1"/>
            <a:r>
              <a:rPr lang="es-ES" sz="4400" b="1" dirty="0">
                <a:latin typeface="Open Sans" panose="020B0606030504020204" pitchFamily="34" charset="0"/>
                <a:ea typeface="Open Sans" panose="020B0606030504020204" pitchFamily="34" charset="0"/>
                <a:cs typeface="Open Sans" panose="020B0606030504020204" pitchFamily="34" charset="0"/>
              </a:rPr>
              <a:t>7. Contratos de conexión </a:t>
            </a:r>
          </a:p>
        </p:txBody>
      </p:sp>
    </p:spTree>
    <p:extLst>
      <p:ext uri="{BB962C8B-B14F-4D97-AF65-F5344CB8AC3E}">
        <p14:creationId xmlns:p14="http://schemas.microsoft.com/office/powerpoint/2010/main" val="945776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A5FD05-39CD-4610-84CB-EA98C7B94D25}"/>
              </a:ext>
            </a:extLst>
          </p:cNvPr>
          <p:cNvSpPr txBox="1"/>
          <p:nvPr/>
        </p:nvSpPr>
        <p:spPr>
          <a:xfrm>
            <a:off x="832607" y="1618886"/>
            <a:ext cx="10257639" cy="584775"/>
          </a:xfrm>
          <a:prstGeom prst="rect">
            <a:avLst/>
          </a:prstGeom>
          <a:noFill/>
        </p:spPr>
        <p:txBody>
          <a:bodyPr wrap="square">
            <a:spAutoFit/>
          </a:bodyPr>
          <a:lstStyle/>
          <a:p>
            <a:r>
              <a:rPr lang="es-ES" sz="1600" dirty="0">
                <a:latin typeface="Open Sans" panose="020B0606030504020204" pitchFamily="34" charset="0"/>
                <a:ea typeface="Open Sans" panose="020B0606030504020204" pitchFamily="34" charset="0"/>
                <a:cs typeface="Open Sans" panose="020B0606030504020204" pitchFamily="34" charset="0"/>
              </a:rPr>
              <a:t>Los contratos de conexión entre el AGPE, el AGGE o el GD y el OR serán necesarios sólo en los siguientes casos:</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9F268009-B3B4-4F01-A793-029D4E6F829A}"/>
              </a:ext>
            </a:extLst>
          </p:cNvPr>
          <p:cNvSpPr txBox="1"/>
          <p:nvPr/>
        </p:nvSpPr>
        <p:spPr>
          <a:xfrm>
            <a:off x="1344335" y="3095186"/>
            <a:ext cx="9016069" cy="1569660"/>
          </a:xfrm>
          <a:prstGeom prst="rect">
            <a:avLst/>
          </a:prstGeom>
          <a:noFill/>
        </p:spPr>
        <p:txBody>
          <a:bodyPr wrap="square">
            <a:spAutoFit/>
          </a:bodyPr>
          <a:lstStyle/>
          <a:p>
            <a:pPr marL="342900" indent="-342900" algn="jus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En caso de que por solicitud del AGPE, del AGGE o del GD, los activos de conexión los suministre o instale el OR. El costo de estos activos se establecerá de mutuo acuerdo entre las partes.</a:t>
            </a:r>
          </a:p>
          <a:p>
            <a:pPr marL="342900" indent="-342900" algn="just">
              <a:buAutoNum type="alphaLcParenR"/>
            </a:pPr>
            <a:endParaRPr lang="es-ES"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AutoNum type="alphaLcParenR"/>
            </a:pPr>
            <a:r>
              <a:rPr lang="es-ES" sz="1600" dirty="0">
                <a:latin typeface="Open Sans" panose="020B0606030504020204" pitchFamily="34" charset="0"/>
                <a:ea typeface="Open Sans" panose="020B0606030504020204" pitchFamily="34" charset="0"/>
                <a:cs typeface="Open Sans" panose="020B0606030504020204" pitchFamily="34" charset="0"/>
              </a:rPr>
              <a:t>En caso de que se tenga que aumentar la capacidad de la red por aplicación del artículo 17 de esta resolución.</a:t>
            </a:r>
            <a:endParaRPr lang="es-CO"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9893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1EE8C-9238-4211-9EC4-418DDBFDC352}"/>
              </a:ext>
            </a:extLst>
          </p:cNvPr>
          <p:cNvSpPr>
            <a:spLocks noGrp="1"/>
          </p:cNvSpPr>
          <p:nvPr>
            <p:ph type="ctrTitle" idx="4294967295"/>
          </p:nvPr>
        </p:nvSpPr>
        <p:spPr>
          <a:xfrm>
            <a:off x="729841" y="2327479"/>
            <a:ext cx="7910820" cy="2387600"/>
          </a:xfrm>
        </p:spPr>
        <p:txBody>
          <a:bodyPr>
            <a:normAutofit fontScale="90000"/>
          </a:bodyPr>
          <a:lstStyle/>
          <a:p>
            <a:r>
              <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PROCESO DE LEGALIZACIÓN SEGÚN EL OR</a:t>
            </a:r>
            <a:br>
              <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0953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1EE8C-9238-4211-9EC4-418DDBFDC352}"/>
              </a:ext>
            </a:extLst>
          </p:cNvPr>
          <p:cNvSpPr>
            <a:spLocks noGrp="1"/>
          </p:cNvSpPr>
          <p:nvPr>
            <p:ph type="ctrTitle" idx="4294967295"/>
          </p:nvPr>
        </p:nvSpPr>
        <p:spPr>
          <a:xfrm>
            <a:off x="629174" y="2402980"/>
            <a:ext cx="7910820" cy="2387600"/>
          </a:xfrm>
        </p:spPr>
        <p:txBody>
          <a:bodyPr>
            <a:normAutofit/>
          </a:bodyPr>
          <a:lstStyle/>
          <a:p>
            <a:r>
              <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INCENTIVOS TRIBUTARIOS</a:t>
            </a:r>
            <a:br>
              <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s-CO"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3667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0F8711F3-DDB4-487F-A28A-F5217675B9E2}"/>
              </a:ext>
            </a:extLst>
          </p:cNvPr>
          <p:cNvPicPr>
            <a:picLocks noChangeAspect="1"/>
          </p:cNvPicPr>
          <p:nvPr/>
        </p:nvPicPr>
        <p:blipFill rotWithShape="1">
          <a:blip r:embed="rId2">
            <a:clrChange>
              <a:clrFrom>
                <a:srgbClr val="FFFDFA"/>
              </a:clrFrom>
              <a:clrTo>
                <a:srgbClr val="FFFDFA">
                  <a:alpha val="0"/>
                </a:srgbClr>
              </a:clrTo>
            </a:clrChange>
            <a:extLst>
              <a:ext uri="{28A0092B-C50C-407E-A947-70E740481C1C}">
                <a14:useLocalDpi xmlns:a14="http://schemas.microsoft.com/office/drawing/2010/main" val="0"/>
              </a:ext>
            </a:extLst>
          </a:blip>
          <a:srcRect b="49032"/>
          <a:stretch/>
        </p:blipFill>
        <p:spPr>
          <a:xfrm>
            <a:off x="1786999" y="1219200"/>
            <a:ext cx="8618001" cy="5462685"/>
          </a:xfrm>
          <a:prstGeom prst="rect">
            <a:avLst/>
          </a:prstGeom>
        </p:spPr>
      </p:pic>
    </p:spTree>
    <p:extLst>
      <p:ext uri="{BB962C8B-B14F-4D97-AF65-F5344CB8AC3E}">
        <p14:creationId xmlns:p14="http://schemas.microsoft.com/office/powerpoint/2010/main" val="268216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a:extLst>
              <a:ext uri="{FF2B5EF4-FFF2-40B4-BE49-F238E27FC236}">
                <a16:creationId xmlns:a16="http://schemas.microsoft.com/office/drawing/2014/main" id="{0F8711F3-DDB4-487F-A28A-F5217675B9E2}"/>
              </a:ext>
            </a:extLst>
          </p:cNvPr>
          <p:cNvPicPr>
            <a:picLocks noChangeAspect="1"/>
          </p:cNvPicPr>
          <p:nvPr/>
        </p:nvPicPr>
        <p:blipFill rotWithShape="1">
          <a:blip r:embed="rId2">
            <a:clrChange>
              <a:clrFrom>
                <a:srgbClr val="FFFDFA"/>
              </a:clrFrom>
              <a:clrTo>
                <a:srgbClr val="FFFDFA">
                  <a:alpha val="0"/>
                </a:srgbClr>
              </a:clrTo>
            </a:clrChange>
            <a:extLst>
              <a:ext uri="{28A0092B-C50C-407E-A947-70E740481C1C}">
                <a14:useLocalDpi xmlns:a14="http://schemas.microsoft.com/office/drawing/2010/main" val="0"/>
              </a:ext>
            </a:extLst>
          </a:blip>
          <a:srcRect t="52611" b="-672"/>
          <a:stretch/>
        </p:blipFill>
        <p:spPr>
          <a:xfrm>
            <a:off x="1786999" y="1392265"/>
            <a:ext cx="8618001" cy="5151120"/>
          </a:xfrm>
          <a:prstGeom prst="rect">
            <a:avLst/>
          </a:prstGeom>
        </p:spPr>
      </p:pic>
    </p:spTree>
    <p:extLst>
      <p:ext uri="{BB962C8B-B14F-4D97-AF65-F5344CB8AC3E}">
        <p14:creationId xmlns:p14="http://schemas.microsoft.com/office/powerpoint/2010/main" val="219147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CBD109D-DB8F-485C-ADA0-FE9C2CA63AA7}"/>
              </a:ext>
            </a:extLst>
          </p:cNvPr>
          <p:cNvSpPr txBox="1"/>
          <p:nvPr/>
        </p:nvSpPr>
        <p:spPr>
          <a:xfrm>
            <a:off x="270545" y="6404886"/>
            <a:ext cx="6094602" cy="276999"/>
          </a:xfrm>
          <a:prstGeom prst="rect">
            <a:avLst/>
          </a:prstGeom>
          <a:noFill/>
        </p:spPr>
        <p:txBody>
          <a:bodyPr wrap="square">
            <a:spAutoFit/>
          </a:bodyPr>
          <a:lstStyle/>
          <a:p>
            <a:r>
              <a:rPr lang="es-CO" sz="1200" i="1"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Evolución del mercado</a:t>
            </a:r>
            <a:endParaRPr lang="es-CO" sz="1200" i="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0540DF43-9846-4B3F-869E-AE2D95CA7C75}"/>
              </a:ext>
            </a:extLst>
          </p:cNvPr>
          <p:cNvSpPr txBox="1"/>
          <p:nvPr/>
        </p:nvSpPr>
        <p:spPr>
          <a:xfrm>
            <a:off x="480270" y="532592"/>
            <a:ext cx="6094602" cy="461665"/>
          </a:xfrm>
          <a:prstGeom prst="rect">
            <a:avLst/>
          </a:prstGeom>
          <a:noFill/>
        </p:spPr>
        <p:txBody>
          <a:bodyPr wrap="square">
            <a:spAutoFit/>
          </a:bodyPr>
          <a:lstStyle/>
          <a:p>
            <a:r>
              <a:rPr lang="es-E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a:t>
            </a:r>
            <a:r>
              <a:rPr lang="es-CO"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volución</a:t>
            </a:r>
            <a:r>
              <a:rPr lang="es-CO"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marco regulatorio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1359844E-1B5D-4310-9B0F-D2AFC0407D4F}"/>
              </a:ext>
            </a:extLst>
          </p:cNvPr>
          <p:cNvPicPr>
            <a:picLocks noChangeAspect="1"/>
          </p:cNvPicPr>
          <p:nvPr/>
        </p:nvPicPr>
        <p:blipFill rotWithShape="1">
          <a:blip r:embed="rId2">
            <a:clrChange>
              <a:clrFrom>
                <a:srgbClr val="FFFDFA"/>
              </a:clrFrom>
              <a:clrTo>
                <a:srgbClr val="FFFDFA">
                  <a:alpha val="0"/>
                </a:srgbClr>
              </a:clrTo>
            </a:clrChange>
            <a:extLst>
              <a:ext uri="{28A0092B-C50C-407E-A947-70E740481C1C}">
                <a14:useLocalDpi xmlns:a14="http://schemas.microsoft.com/office/drawing/2010/main" val="0"/>
              </a:ext>
            </a:extLst>
          </a:blip>
          <a:srcRect b="44593"/>
          <a:stretch/>
        </p:blipFill>
        <p:spPr>
          <a:xfrm>
            <a:off x="2432667" y="1163581"/>
            <a:ext cx="7326665" cy="5071981"/>
          </a:xfrm>
          <a:prstGeom prst="rect">
            <a:avLst/>
          </a:prstGeom>
        </p:spPr>
      </p:pic>
    </p:spTree>
    <p:extLst>
      <p:ext uri="{BB962C8B-B14F-4D97-AF65-F5344CB8AC3E}">
        <p14:creationId xmlns:p14="http://schemas.microsoft.com/office/powerpoint/2010/main" val="220095594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2921</Words>
  <Application>Microsoft Office PowerPoint</Application>
  <PresentationFormat>Panorámica</PresentationFormat>
  <Paragraphs>480</Paragraphs>
  <Slides>67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67</vt:i4>
      </vt:variant>
    </vt:vector>
  </HeadingPairs>
  <TitlesOfParts>
    <vt:vector size="75" baseType="lpstr">
      <vt:lpstr>Arial</vt:lpstr>
      <vt:lpstr>Calibri</vt:lpstr>
      <vt:lpstr>Calibri Light</vt:lpstr>
      <vt:lpstr>COCOGOOSE</vt:lpstr>
      <vt:lpstr>Cocogoose Pro</vt:lpstr>
      <vt:lpstr>Nexa Bold</vt:lpstr>
      <vt:lpstr>Open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CREG 024 de 2015</vt:lpstr>
      <vt:lpstr>CREG 060 2019: Integración Plantas Solares al SIN </vt:lpstr>
      <vt:lpstr>CREG 075 2021: Asignación de capacidad de transporte en el SIN</vt:lpstr>
      <vt:lpstr>CREG 174 2021: Autogeneración a pequeña escala y generación distribuida (Reemplaza 030) </vt:lpstr>
      <vt:lpstr>CREG 148 2021: Conexión y operación de plantas solares fotovoltaicas y eólicas en el SDL superiores a 5 MW</vt:lpstr>
      <vt:lpstr>CREG 101 011 de 2022: Conexión y operación de plantas solares fotovoltaicas y eólicas en el SDL hasta 5 MW</vt:lpstr>
      <vt:lpstr>Presentación de PowerPoint</vt:lpstr>
      <vt:lpstr>GENERALIDADES CREG 174 2021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DE LEGALIZACIÓN SEGÚN EL OR </vt:lpstr>
      <vt:lpstr>INCENTIVOS TRIBUTARIOS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70</cp:revision>
  <dcterms:created xsi:type="dcterms:W3CDTF">2023-06-20T20:15:48Z</dcterms:created>
  <dcterms:modified xsi:type="dcterms:W3CDTF">2023-09-18T15:26:49Z</dcterms:modified>
</cp:coreProperties>
</file>